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316" r:id="rId2"/>
    <p:sldId id="327" r:id="rId3"/>
    <p:sldId id="372" r:id="rId4"/>
    <p:sldId id="374" r:id="rId5"/>
    <p:sldId id="373" r:id="rId6"/>
    <p:sldId id="375" r:id="rId7"/>
    <p:sldId id="377" r:id="rId8"/>
    <p:sldId id="378" r:id="rId9"/>
    <p:sldId id="379" r:id="rId10"/>
    <p:sldId id="380" r:id="rId11"/>
    <p:sldId id="381" r:id="rId12"/>
    <p:sldId id="382" r:id="rId13"/>
    <p:sldId id="385" r:id="rId14"/>
    <p:sldId id="386" r:id="rId15"/>
    <p:sldId id="387" r:id="rId16"/>
    <p:sldId id="388" r:id="rId17"/>
    <p:sldId id="389" r:id="rId18"/>
    <p:sldId id="390" r:id="rId19"/>
    <p:sldId id="392" r:id="rId20"/>
    <p:sldId id="391" r:id="rId21"/>
    <p:sldId id="393" r:id="rId22"/>
    <p:sldId id="399" r:id="rId23"/>
    <p:sldId id="394" r:id="rId24"/>
    <p:sldId id="395" r:id="rId25"/>
    <p:sldId id="397" r:id="rId26"/>
    <p:sldId id="398" r:id="rId27"/>
    <p:sldId id="400" r:id="rId28"/>
    <p:sldId id="401" r:id="rId29"/>
    <p:sldId id="402" r:id="rId30"/>
    <p:sldId id="396" r:id="rId31"/>
    <p:sldId id="403" r:id="rId32"/>
    <p:sldId id="405" r:id="rId33"/>
    <p:sldId id="404" r:id="rId34"/>
    <p:sldId id="407" r:id="rId35"/>
    <p:sldId id="408" r:id="rId36"/>
    <p:sldId id="410" r:id="rId37"/>
    <p:sldId id="411" r:id="rId38"/>
    <p:sldId id="412" r:id="rId39"/>
    <p:sldId id="413" r:id="rId40"/>
    <p:sldId id="414" r:id="rId41"/>
    <p:sldId id="415" r:id="rId42"/>
    <p:sldId id="417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8" r:id="rId53"/>
    <p:sldId id="429" r:id="rId54"/>
    <p:sldId id="431" r:id="rId55"/>
    <p:sldId id="432" r:id="rId56"/>
    <p:sldId id="433" r:id="rId57"/>
    <p:sldId id="434" r:id="rId58"/>
    <p:sldId id="435" r:id="rId59"/>
    <p:sldId id="436" r:id="rId60"/>
    <p:sldId id="437" r:id="rId61"/>
    <p:sldId id="438" r:id="rId62"/>
    <p:sldId id="439" r:id="rId63"/>
    <p:sldId id="440" r:id="rId64"/>
    <p:sldId id="441" r:id="rId65"/>
    <p:sldId id="442" r:id="rId66"/>
    <p:sldId id="444" r:id="rId67"/>
    <p:sldId id="443" r:id="rId68"/>
    <p:sldId id="445" r:id="rId69"/>
    <p:sldId id="446" r:id="rId70"/>
    <p:sldId id="447" r:id="rId71"/>
    <p:sldId id="448" r:id="rId72"/>
    <p:sldId id="449" r:id="rId73"/>
    <p:sldId id="450" r:id="rId74"/>
    <p:sldId id="451" r:id="rId75"/>
    <p:sldId id="452" r:id="rId76"/>
    <p:sldId id="453" r:id="rId77"/>
    <p:sldId id="454" r:id="rId78"/>
    <p:sldId id="456" r:id="rId79"/>
    <p:sldId id="457" r:id="rId80"/>
    <p:sldId id="455" r:id="rId81"/>
    <p:sldId id="459" r:id="rId82"/>
    <p:sldId id="460" r:id="rId83"/>
    <p:sldId id="461" r:id="rId84"/>
    <p:sldId id="462" r:id="rId85"/>
    <p:sldId id="463" r:id="rId86"/>
    <p:sldId id="464" r:id="rId87"/>
    <p:sldId id="465" r:id="rId88"/>
    <p:sldId id="466" r:id="rId89"/>
    <p:sldId id="467" r:id="rId90"/>
    <p:sldId id="468" r:id="rId91"/>
    <p:sldId id="469" r:id="rId92"/>
    <p:sldId id="470" r:id="rId93"/>
    <p:sldId id="471" r:id="rId94"/>
    <p:sldId id="472" r:id="rId95"/>
    <p:sldId id="473" r:id="rId96"/>
    <p:sldId id="475" r:id="rId97"/>
    <p:sldId id="476" r:id="rId98"/>
    <p:sldId id="477" r:id="rId99"/>
    <p:sldId id="478" r:id="rId100"/>
    <p:sldId id="479" r:id="rId101"/>
    <p:sldId id="480" r:id="rId102"/>
    <p:sldId id="485" r:id="rId103"/>
    <p:sldId id="488" r:id="rId104"/>
    <p:sldId id="487" r:id="rId105"/>
    <p:sldId id="486" r:id="rId106"/>
    <p:sldId id="489" r:id="rId107"/>
    <p:sldId id="482" r:id="rId108"/>
    <p:sldId id="491" r:id="rId109"/>
    <p:sldId id="490" r:id="rId110"/>
    <p:sldId id="493" r:id="rId111"/>
    <p:sldId id="492" r:id="rId112"/>
    <p:sldId id="495" r:id="rId113"/>
    <p:sldId id="494" r:id="rId114"/>
    <p:sldId id="496" r:id="rId115"/>
    <p:sldId id="497" r:id="rId116"/>
    <p:sldId id="498" r:id="rId117"/>
    <p:sldId id="500" r:id="rId118"/>
    <p:sldId id="499" r:id="rId1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9048"/>
    <a:srgbClr val="0000FF"/>
    <a:srgbClr val="5E5E5E"/>
    <a:srgbClr val="38761D"/>
    <a:srgbClr val="FF00FF"/>
    <a:srgbClr val="CC0099"/>
    <a:srgbClr val="0066FF"/>
    <a:srgbClr val="FFCC99"/>
    <a:srgbClr val="FF99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19" autoAdjust="0"/>
  </p:normalViewPr>
  <p:slideViewPr>
    <p:cSldViewPr snapToGrid="0">
      <p:cViewPr varScale="1">
        <p:scale>
          <a:sx n="101" d="100"/>
          <a:sy n="101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5B64B-D3E9-43E4-B711-CBA5B16802F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8AD44-F419-4FEF-829E-9E5406279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67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65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78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59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2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08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90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64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978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84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350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05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68911-1F61-4AAF-AD1B-6969E07008DC}" type="datetimeFigureOut">
              <a:rPr lang="ru-RU" smtClean="0"/>
              <a:t>05.08.2017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13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g"/><Relationship Id="rId4" Type="http://schemas.openxmlformats.org/officeDocument/2006/relationships/image" Target="../media/image11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jp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11" Type="http://schemas.openxmlformats.org/officeDocument/2006/relationships/image" Target="../media/image129.jpg"/><Relationship Id="rId5" Type="http://schemas.openxmlformats.org/officeDocument/2006/relationships/image" Target="../media/image123.jp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nford.edu/people/karpathy/convnetjs/demo/classify2d.html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teaching/cs231n-demos/linear-classify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7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7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7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7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7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7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7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6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7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7.jpg"/><Relationship Id="rId7" Type="http://schemas.openxmlformats.org/officeDocument/2006/relationships/image" Target="../media/image42.jpg"/><Relationship Id="rId12" Type="http://schemas.openxmlformats.org/officeDocument/2006/relationships/image" Target="../media/image5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11" Type="http://schemas.openxmlformats.org/officeDocument/2006/relationships/image" Target="../media/image49.png"/><Relationship Id="rId5" Type="http://schemas.openxmlformats.org/officeDocument/2006/relationships/image" Target="../media/image40.jpg"/><Relationship Id="rId10" Type="http://schemas.openxmlformats.org/officeDocument/2006/relationships/image" Target="../media/image48.jpg"/><Relationship Id="rId4" Type="http://schemas.openxmlformats.org/officeDocument/2006/relationships/image" Target="../media/image39.jpg"/><Relationship Id="rId9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7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8.jpg"/><Relationship Id="rId7" Type="http://schemas.openxmlformats.org/officeDocument/2006/relationships/image" Target="../media/image41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openxmlformats.org/officeDocument/2006/relationships/image" Target="../media/image51.png"/><Relationship Id="rId4" Type="http://schemas.openxmlformats.org/officeDocument/2006/relationships/image" Target="../media/image37.jpg"/><Relationship Id="rId9" Type="http://schemas.openxmlformats.org/officeDocument/2006/relationships/image" Target="../media/image4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4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53.jpg"/><Relationship Id="rId7" Type="http://schemas.openxmlformats.org/officeDocument/2006/relationships/image" Target="../media/image58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7.png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3.jpg"/><Relationship Id="rId7" Type="http://schemas.openxmlformats.org/officeDocument/2006/relationships/image" Target="../media/image58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7.jpg"/><Relationship Id="rId9" Type="http://schemas.openxmlformats.org/officeDocument/2006/relationships/image" Target="../media/image54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3.jpg"/><Relationship Id="rId7" Type="http://schemas.openxmlformats.org/officeDocument/2006/relationships/image" Target="../media/image58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7.jpg"/><Relationship Id="rId9" Type="http://schemas.openxmlformats.org/officeDocument/2006/relationships/image" Target="../media/image5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2.jpg"/><Relationship Id="rId7" Type="http://schemas.openxmlformats.org/officeDocument/2006/relationships/image" Target="../media/image57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3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12" Type="http://schemas.openxmlformats.org/officeDocument/2006/relationships/image" Target="../media/image8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12" Type="http://schemas.openxmlformats.org/officeDocument/2006/relationships/image" Target="../media/image8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12" Type="http://schemas.openxmlformats.org/officeDocument/2006/relationships/image" Target="../media/image8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12" Type="http://schemas.openxmlformats.org/officeDocument/2006/relationships/image" Target="../media/image8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5" Type="http://schemas.openxmlformats.org/officeDocument/2006/relationships/image" Target="../media/image89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12" Type="http://schemas.openxmlformats.org/officeDocument/2006/relationships/image" Target="../media/image86.png"/><Relationship Id="rId2" Type="http://schemas.openxmlformats.org/officeDocument/2006/relationships/image" Target="../media/image73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5" Type="http://schemas.openxmlformats.org/officeDocument/2006/relationships/image" Target="../media/image89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3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5" Type="http://schemas.openxmlformats.org/officeDocument/2006/relationships/image" Target="../media/image89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3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5" Type="http://schemas.openxmlformats.org/officeDocument/2006/relationships/image" Target="../media/image89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12" Type="http://schemas.openxmlformats.org/officeDocument/2006/relationships/image" Target="../media/image9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12" Type="http://schemas.openxmlformats.org/officeDocument/2006/relationships/image" Target="../media/image9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5" Type="http://schemas.openxmlformats.org/officeDocument/2006/relationships/image" Target="../media/image94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12" Type="http://schemas.openxmlformats.org/officeDocument/2006/relationships/image" Target="../media/image90.png"/><Relationship Id="rId17" Type="http://schemas.openxmlformats.org/officeDocument/2006/relationships/image" Target="../media/image96.png"/><Relationship Id="rId2" Type="http://schemas.openxmlformats.org/officeDocument/2006/relationships/image" Target="../media/image73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5" Type="http://schemas.openxmlformats.org/officeDocument/2006/relationships/image" Target="../media/image94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9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Lecture </a:t>
            </a:r>
            <a:r>
              <a:rPr lang="en-US" b="1" dirty="0" smtClean="0"/>
              <a:t>3: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Backpropagation </a:t>
            </a:r>
            <a:r>
              <a:rPr lang="en-US" b="1" dirty="0" smtClean="0"/>
              <a:t>and</a:t>
            </a:r>
            <a:br>
              <a:rPr lang="en-US" b="1" dirty="0" smtClean="0"/>
            </a:br>
            <a:r>
              <a:rPr lang="en-US" b="1" dirty="0" smtClean="0"/>
              <a:t>Neural </a:t>
            </a:r>
            <a:r>
              <a:rPr lang="en-US" b="1" dirty="0"/>
              <a:t>Networks</a:t>
            </a:r>
            <a:endParaRPr lang="ru-RU" b="1" dirty="0"/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 smtClean="0"/>
              <a:t>Dmitry </a:t>
            </a:r>
            <a:r>
              <a:rPr lang="en-US" dirty="0" err="1" smtClean="0"/>
              <a:t>Yashunin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IntelliVision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3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#2: </a:t>
            </a:r>
            <a:r>
              <a:rPr lang="en-US" b="1" dirty="0"/>
              <a:t>Follow the slope</a:t>
            </a:r>
            <a:endParaRPr lang="ru-RU" dirty="0"/>
          </a:p>
        </p:txBody>
      </p:sp>
      <p:pic>
        <p:nvPicPr>
          <p:cNvPr id="4" name="Picture 3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79" y="1690688"/>
            <a:ext cx="7240746" cy="48248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4103122"/>
            <a:ext cx="2107898" cy="2107898"/>
          </a:xfrm>
          <a:prstGeom prst="rect">
            <a:avLst/>
          </a:prstGeom>
        </p:spPr>
      </p:pic>
      <p:sp>
        <p:nvSpPr>
          <p:cNvPr id="15" name="Полилиния 14"/>
          <p:cNvSpPr/>
          <p:nvPr/>
        </p:nvSpPr>
        <p:spPr>
          <a:xfrm>
            <a:off x="4171950" y="5943598"/>
            <a:ext cx="2552700" cy="521251"/>
          </a:xfrm>
          <a:custGeom>
            <a:avLst/>
            <a:gdLst>
              <a:gd name="connsiteX0" fmla="*/ 0 w 2552700"/>
              <a:gd name="connsiteY0" fmla="*/ 142877 h 521251"/>
              <a:gd name="connsiteX1" fmla="*/ 47625 w 2552700"/>
              <a:gd name="connsiteY1" fmla="*/ 152402 h 521251"/>
              <a:gd name="connsiteX2" fmla="*/ 114300 w 2552700"/>
              <a:gd name="connsiteY2" fmla="*/ 190502 h 521251"/>
              <a:gd name="connsiteX3" fmla="*/ 152400 w 2552700"/>
              <a:gd name="connsiteY3" fmla="*/ 200027 h 521251"/>
              <a:gd name="connsiteX4" fmla="*/ 180975 w 2552700"/>
              <a:gd name="connsiteY4" fmla="*/ 219077 h 521251"/>
              <a:gd name="connsiteX5" fmla="*/ 219075 w 2552700"/>
              <a:gd name="connsiteY5" fmla="*/ 228602 h 521251"/>
              <a:gd name="connsiteX6" fmla="*/ 276225 w 2552700"/>
              <a:gd name="connsiteY6" fmla="*/ 247652 h 521251"/>
              <a:gd name="connsiteX7" fmla="*/ 342900 w 2552700"/>
              <a:gd name="connsiteY7" fmla="*/ 266702 h 521251"/>
              <a:gd name="connsiteX8" fmla="*/ 466725 w 2552700"/>
              <a:gd name="connsiteY8" fmla="*/ 314327 h 521251"/>
              <a:gd name="connsiteX9" fmla="*/ 609600 w 2552700"/>
              <a:gd name="connsiteY9" fmla="*/ 342902 h 521251"/>
              <a:gd name="connsiteX10" fmla="*/ 657225 w 2552700"/>
              <a:gd name="connsiteY10" fmla="*/ 352427 h 521251"/>
              <a:gd name="connsiteX11" fmla="*/ 714375 w 2552700"/>
              <a:gd name="connsiteY11" fmla="*/ 371477 h 521251"/>
              <a:gd name="connsiteX12" fmla="*/ 828675 w 2552700"/>
              <a:gd name="connsiteY12" fmla="*/ 390527 h 521251"/>
              <a:gd name="connsiteX13" fmla="*/ 885825 w 2552700"/>
              <a:gd name="connsiteY13" fmla="*/ 400052 h 521251"/>
              <a:gd name="connsiteX14" fmla="*/ 1085850 w 2552700"/>
              <a:gd name="connsiteY14" fmla="*/ 428627 h 521251"/>
              <a:gd name="connsiteX15" fmla="*/ 1152525 w 2552700"/>
              <a:gd name="connsiteY15" fmla="*/ 438152 h 521251"/>
              <a:gd name="connsiteX16" fmla="*/ 1295400 w 2552700"/>
              <a:gd name="connsiteY16" fmla="*/ 447677 h 521251"/>
              <a:gd name="connsiteX17" fmla="*/ 1609725 w 2552700"/>
              <a:gd name="connsiteY17" fmla="*/ 466727 h 521251"/>
              <a:gd name="connsiteX18" fmla="*/ 2105025 w 2552700"/>
              <a:gd name="connsiteY18" fmla="*/ 476252 h 521251"/>
              <a:gd name="connsiteX19" fmla="*/ 2190750 w 2552700"/>
              <a:gd name="connsiteY19" fmla="*/ 485777 h 521251"/>
              <a:gd name="connsiteX20" fmla="*/ 2552700 w 2552700"/>
              <a:gd name="connsiteY20" fmla="*/ 447677 h 521251"/>
              <a:gd name="connsiteX21" fmla="*/ 2533650 w 2552700"/>
              <a:gd name="connsiteY21" fmla="*/ 371477 h 521251"/>
              <a:gd name="connsiteX22" fmla="*/ 2505075 w 2552700"/>
              <a:gd name="connsiteY22" fmla="*/ 342902 h 521251"/>
              <a:gd name="connsiteX23" fmla="*/ 2476500 w 2552700"/>
              <a:gd name="connsiteY23" fmla="*/ 323852 h 521251"/>
              <a:gd name="connsiteX24" fmla="*/ 2371725 w 2552700"/>
              <a:gd name="connsiteY24" fmla="*/ 304802 h 521251"/>
              <a:gd name="connsiteX25" fmla="*/ 1304925 w 2552700"/>
              <a:gd name="connsiteY25" fmla="*/ 304802 h 521251"/>
              <a:gd name="connsiteX26" fmla="*/ 1219200 w 2552700"/>
              <a:gd name="connsiteY26" fmla="*/ 295277 h 521251"/>
              <a:gd name="connsiteX27" fmla="*/ 1181100 w 2552700"/>
              <a:gd name="connsiteY27" fmla="*/ 285752 h 521251"/>
              <a:gd name="connsiteX28" fmla="*/ 1133475 w 2552700"/>
              <a:gd name="connsiteY28" fmla="*/ 276227 h 521251"/>
              <a:gd name="connsiteX29" fmla="*/ 1104900 w 2552700"/>
              <a:gd name="connsiteY29" fmla="*/ 266702 h 521251"/>
              <a:gd name="connsiteX30" fmla="*/ 1057275 w 2552700"/>
              <a:gd name="connsiteY30" fmla="*/ 257177 h 521251"/>
              <a:gd name="connsiteX31" fmla="*/ 1028700 w 2552700"/>
              <a:gd name="connsiteY31" fmla="*/ 247652 h 521251"/>
              <a:gd name="connsiteX32" fmla="*/ 990600 w 2552700"/>
              <a:gd name="connsiteY32" fmla="*/ 238127 h 521251"/>
              <a:gd name="connsiteX33" fmla="*/ 933450 w 2552700"/>
              <a:gd name="connsiteY33" fmla="*/ 219077 h 521251"/>
              <a:gd name="connsiteX34" fmla="*/ 895350 w 2552700"/>
              <a:gd name="connsiteY34" fmla="*/ 190502 h 521251"/>
              <a:gd name="connsiteX35" fmla="*/ 866775 w 2552700"/>
              <a:gd name="connsiteY35" fmla="*/ 180977 h 521251"/>
              <a:gd name="connsiteX36" fmla="*/ 914400 w 2552700"/>
              <a:gd name="connsiteY36" fmla="*/ 142877 h 521251"/>
              <a:gd name="connsiteX37" fmla="*/ 952500 w 2552700"/>
              <a:gd name="connsiteY37" fmla="*/ 133352 h 521251"/>
              <a:gd name="connsiteX38" fmla="*/ 981075 w 2552700"/>
              <a:gd name="connsiteY38" fmla="*/ 123827 h 521251"/>
              <a:gd name="connsiteX39" fmla="*/ 1066800 w 2552700"/>
              <a:gd name="connsiteY39" fmla="*/ 114302 h 521251"/>
              <a:gd name="connsiteX40" fmla="*/ 1104900 w 2552700"/>
              <a:gd name="connsiteY40" fmla="*/ 123827 h 521251"/>
              <a:gd name="connsiteX41" fmla="*/ 1314450 w 2552700"/>
              <a:gd name="connsiteY41" fmla="*/ 142877 h 521251"/>
              <a:gd name="connsiteX42" fmla="*/ 1685925 w 2552700"/>
              <a:gd name="connsiteY42" fmla="*/ 133352 h 521251"/>
              <a:gd name="connsiteX43" fmla="*/ 1809750 w 2552700"/>
              <a:gd name="connsiteY43" fmla="*/ 152402 h 521251"/>
              <a:gd name="connsiteX44" fmla="*/ 1885950 w 2552700"/>
              <a:gd name="connsiteY44" fmla="*/ 161927 h 521251"/>
              <a:gd name="connsiteX45" fmla="*/ 2238375 w 2552700"/>
              <a:gd name="connsiteY45" fmla="*/ 152402 h 521251"/>
              <a:gd name="connsiteX46" fmla="*/ 2181225 w 2552700"/>
              <a:gd name="connsiteY46" fmla="*/ 114302 h 521251"/>
              <a:gd name="connsiteX47" fmla="*/ 2152650 w 2552700"/>
              <a:gd name="connsiteY47" fmla="*/ 95252 h 521251"/>
              <a:gd name="connsiteX48" fmla="*/ 2095500 w 2552700"/>
              <a:gd name="connsiteY48" fmla="*/ 76202 h 521251"/>
              <a:gd name="connsiteX49" fmla="*/ 2066925 w 2552700"/>
              <a:gd name="connsiteY49" fmla="*/ 57152 h 521251"/>
              <a:gd name="connsiteX50" fmla="*/ 1914525 w 2552700"/>
              <a:gd name="connsiteY50" fmla="*/ 28577 h 521251"/>
              <a:gd name="connsiteX51" fmla="*/ 1790700 w 2552700"/>
              <a:gd name="connsiteY51" fmla="*/ 19052 h 521251"/>
              <a:gd name="connsiteX52" fmla="*/ 1724025 w 2552700"/>
              <a:gd name="connsiteY52" fmla="*/ 9527 h 521251"/>
              <a:gd name="connsiteX53" fmla="*/ 1638300 w 2552700"/>
              <a:gd name="connsiteY53" fmla="*/ 2 h 52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52700" h="521251">
                <a:moveTo>
                  <a:pt x="0" y="142877"/>
                </a:moveTo>
                <a:cubicBezTo>
                  <a:pt x="15875" y="146052"/>
                  <a:pt x="32266" y="147282"/>
                  <a:pt x="47625" y="152402"/>
                </a:cubicBezTo>
                <a:cubicBezTo>
                  <a:pt x="136613" y="182065"/>
                  <a:pt x="41139" y="159147"/>
                  <a:pt x="114300" y="190502"/>
                </a:cubicBezTo>
                <a:cubicBezTo>
                  <a:pt x="126332" y="195659"/>
                  <a:pt x="139700" y="196852"/>
                  <a:pt x="152400" y="200027"/>
                </a:cubicBezTo>
                <a:cubicBezTo>
                  <a:pt x="161925" y="206377"/>
                  <a:pt x="170453" y="214568"/>
                  <a:pt x="180975" y="219077"/>
                </a:cubicBezTo>
                <a:cubicBezTo>
                  <a:pt x="193007" y="224234"/>
                  <a:pt x="206536" y="224840"/>
                  <a:pt x="219075" y="228602"/>
                </a:cubicBezTo>
                <a:cubicBezTo>
                  <a:pt x="238309" y="234372"/>
                  <a:pt x="256744" y="242782"/>
                  <a:pt x="276225" y="247652"/>
                </a:cubicBezTo>
                <a:cubicBezTo>
                  <a:pt x="295559" y="252485"/>
                  <a:pt x="323769" y="258503"/>
                  <a:pt x="342900" y="266702"/>
                </a:cubicBezTo>
                <a:cubicBezTo>
                  <a:pt x="400989" y="291597"/>
                  <a:pt x="382277" y="297437"/>
                  <a:pt x="466725" y="314327"/>
                </a:cubicBezTo>
                <a:lnTo>
                  <a:pt x="609600" y="342902"/>
                </a:lnTo>
                <a:cubicBezTo>
                  <a:pt x="625475" y="346077"/>
                  <a:pt x="641866" y="347307"/>
                  <a:pt x="657225" y="352427"/>
                </a:cubicBezTo>
                <a:cubicBezTo>
                  <a:pt x="676275" y="358777"/>
                  <a:pt x="694773" y="367121"/>
                  <a:pt x="714375" y="371477"/>
                </a:cubicBezTo>
                <a:cubicBezTo>
                  <a:pt x="752081" y="379856"/>
                  <a:pt x="790575" y="384177"/>
                  <a:pt x="828675" y="390527"/>
                </a:cubicBezTo>
                <a:cubicBezTo>
                  <a:pt x="847725" y="393702"/>
                  <a:pt x="866706" y="397321"/>
                  <a:pt x="885825" y="400052"/>
                </a:cubicBezTo>
                <a:lnTo>
                  <a:pt x="1085850" y="428627"/>
                </a:lnTo>
                <a:cubicBezTo>
                  <a:pt x="1108075" y="431802"/>
                  <a:pt x="1130124" y="436659"/>
                  <a:pt x="1152525" y="438152"/>
                </a:cubicBezTo>
                <a:lnTo>
                  <a:pt x="1295400" y="447677"/>
                </a:lnTo>
                <a:cubicBezTo>
                  <a:pt x="1435828" y="467738"/>
                  <a:pt x="1369181" y="460559"/>
                  <a:pt x="1609725" y="466727"/>
                </a:cubicBezTo>
                <a:lnTo>
                  <a:pt x="2105025" y="476252"/>
                </a:lnTo>
                <a:cubicBezTo>
                  <a:pt x="2133600" y="479427"/>
                  <a:pt x="2161999" y="485777"/>
                  <a:pt x="2190750" y="485777"/>
                </a:cubicBezTo>
                <a:cubicBezTo>
                  <a:pt x="2549946" y="485777"/>
                  <a:pt x="2506292" y="586902"/>
                  <a:pt x="2552700" y="447677"/>
                </a:cubicBezTo>
                <a:cubicBezTo>
                  <a:pt x="2551326" y="440807"/>
                  <a:pt x="2542018" y="384029"/>
                  <a:pt x="2533650" y="371477"/>
                </a:cubicBezTo>
                <a:cubicBezTo>
                  <a:pt x="2526178" y="360269"/>
                  <a:pt x="2515423" y="351526"/>
                  <a:pt x="2505075" y="342902"/>
                </a:cubicBezTo>
                <a:cubicBezTo>
                  <a:pt x="2496281" y="335573"/>
                  <a:pt x="2486739" y="328972"/>
                  <a:pt x="2476500" y="323852"/>
                </a:cubicBezTo>
                <a:cubicBezTo>
                  <a:pt x="2447134" y="309169"/>
                  <a:pt x="2397992" y="308085"/>
                  <a:pt x="2371725" y="304802"/>
                </a:cubicBezTo>
                <a:cubicBezTo>
                  <a:pt x="1904519" y="325115"/>
                  <a:pt x="2093538" y="320896"/>
                  <a:pt x="1304925" y="304802"/>
                </a:cubicBezTo>
                <a:cubicBezTo>
                  <a:pt x="1276180" y="304215"/>
                  <a:pt x="1247775" y="298452"/>
                  <a:pt x="1219200" y="295277"/>
                </a:cubicBezTo>
                <a:cubicBezTo>
                  <a:pt x="1206500" y="292102"/>
                  <a:pt x="1193879" y="288592"/>
                  <a:pt x="1181100" y="285752"/>
                </a:cubicBezTo>
                <a:cubicBezTo>
                  <a:pt x="1165296" y="282240"/>
                  <a:pt x="1149181" y="280154"/>
                  <a:pt x="1133475" y="276227"/>
                </a:cubicBezTo>
                <a:cubicBezTo>
                  <a:pt x="1123735" y="273792"/>
                  <a:pt x="1114640" y="269137"/>
                  <a:pt x="1104900" y="266702"/>
                </a:cubicBezTo>
                <a:cubicBezTo>
                  <a:pt x="1089194" y="262775"/>
                  <a:pt x="1072981" y="261104"/>
                  <a:pt x="1057275" y="257177"/>
                </a:cubicBezTo>
                <a:cubicBezTo>
                  <a:pt x="1047535" y="254742"/>
                  <a:pt x="1038354" y="250410"/>
                  <a:pt x="1028700" y="247652"/>
                </a:cubicBezTo>
                <a:cubicBezTo>
                  <a:pt x="1016113" y="244056"/>
                  <a:pt x="1003139" y="241889"/>
                  <a:pt x="990600" y="238127"/>
                </a:cubicBezTo>
                <a:cubicBezTo>
                  <a:pt x="971366" y="232357"/>
                  <a:pt x="933450" y="219077"/>
                  <a:pt x="933450" y="219077"/>
                </a:cubicBezTo>
                <a:cubicBezTo>
                  <a:pt x="920750" y="209552"/>
                  <a:pt x="909133" y="198378"/>
                  <a:pt x="895350" y="190502"/>
                </a:cubicBezTo>
                <a:cubicBezTo>
                  <a:pt x="886633" y="185521"/>
                  <a:pt x="869210" y="190717"/>
                  <a:pt x="866775" y="180977"/>
                </a:cubicBezTo>
                <a:cubicBezTo>
                  <a:pt x="860299" y="155073"/>
                  <a:pt x="902237" y="146352"/>
                  <a:pt x="914400" y="142877"/>
                </a:cubicBezTo>
                <a:cubicBezTo>
                  <a:pt x="926987" y="139281"/>
                  <a:pt x="939913" y="136948"/>
                  <a:pt x="952500" y="133352"/>
                </a:cubicBezTo>
                <a:cubicBezTo>
                  <a:pt x="962154" y="130594"/>
                  <a:pt x="971171" y="125478"/>
                  <a:pt x="981075" y="123827"/>
                </a:cubicBezTo>
                <a:cubicBezTo>
                  <a:pt x="1009435" y="119100"/>
                  <a:pt x="1038225" y="117477"/>
                  <a:pt x="1066800" y="114302"/>
                </a:cubicBezTo>
                <a:cubicBezTo>
                  <a:pt x="1079500" y="117477"/>
                  <a:pt x="1091895" y="122326"/>
                  <a:pt x="1104900" y="123827"/>
                </a:cubicBezTo>
                <a:cubicBezTo>
                  <a:pt x="1174576" y="131867"/>
                  <a:pt x="1314450" y="142877"/>
                  <a:pt x="1314450" y="142877"/>
                </a:cubicBezTo>
                <a:cubicBezTo>
                  <a:pt x="1438275" y="139702"/>
                  <a:pt x="1562059" y="133352"/>
                  <a:pt x="1685925" y="133352"/>
                </a:cubicBezTo>
                <a:cubicBezTo>
                  <a:pt x="1791305" y="133352"/>
                  <a:pt x="1740732" y="140899"/>
                  <a:pt x="1809750" y="152402"/>
                </a:cubicBezTo>
                <a:cubicBezTo>
                  <a:pt x="1834999" y="156610"/>
                  <a:pt x="1860550" y="158752"/>
                  <a:pt x="1885950" y="161927"/>
                </a:cubicBezTo>
                <a:cubicBezTo>
                  <a:pt x="2003425" y="158752"/>
                  <a:pt x="2122356" y="171115"/>
                  <a:pt x="2238375" y="152402"/>
                </a:cubicBezTo>
                <a:cubicBezTo>
                  <a:pt x="2260978" y="148756"/>
                  <a:pt x="2200275" y="127002"/>
                  <a:pt x="2181225" y="114302"/>
                </a:cubicBezTo>
                <a:cubicBezTo>
                  <a:pt x="2171700" y="107952"/>
                  <a:pt x="2163510" y="98872"/>
                  <a:pt x="2152650" y="95252"/>
                </a:cubicBezTo>
                <a:cubicBezTo>
                  <a:pt x="2133600" y="88902"/>
                  <a:pt x="2112208" y="87341"/>
                  <a:pt x="2095500" y="76202"/>
                </a:cubicBezTo>
                <a:cubicBezTo>
                  <a:pt x="2085975" y="69852"/>
                  <a:pt x="2077386" y="61801"/>
                  <a:pt x="2066925" y="57152"/>
                </a:cubicBezTo>
                <a:cubicBezTo>
                  <a:pt x="2009321" y="31550"/>
                  <a:pt x="1982375" y="34477"/>
                  <a:pt x="1914525" y="28577"/>
                </a:cubicBezTo>
                <a:cubicBezTo>
                  <a:pt x="1873284" y="24991"/>
                  <a:pt x="1831891" y="23171"/>
                  <a:pt x="1790700" y="19052"/>
                </a:cubicBezTo>
                <a:cubicBezTo>
                  <a:pt x="1768361" y="16818"/>
                  <a:pt x="1746279" y="12494"/>
                  <a:pt x="1724025" y="9527"/>
                </a:cubicBezTo>
                <a:cubicBezTo>
                  <a:pt x="1649634" y="-392"/>
                  <a:pt x="1672808" y="2"/>
                  <a:pt x="1638300" y="2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1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Backpropagation summary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16075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neural nets will be very large: impractical to write down gradient </a:t>
            </a:r>
            <a:r>
              <a:rPr lang="en-US" dirty="0" smtClean="0"/>
              <a:t>formula by </a:t>
            </a:r>
            <a:r>
              <a:rPr lang="en-US" dirty="0"/>
              <a:t>hand for all </a:t>
            </a:r>
            <a:r>
              <a:rPr lang="en-US" dirty="0" smtClean="0"/>
              <a:t>parameters</a:t>
            </a:r>
          </a:p>
          <a:p>
            <a:r>
              <a:rPr lang="en-US" b="1" dirty="0" smtClean="0"/>
              <a:t>backpropagation</a:t>
            </a:r>
            <a:r>
              <a:rPr lang="en-US" dirty="0" smtClean="0"/>
              <a:t> </a:t>
            </a:r>
            <a:r>
              <a:rPr lang="en-US" dirty="0"/>
              <a:t>= recursive application of the chain rule along </a:t>
            </a:r>
            <a:r>
              <a:rPr lang="en-US" dirty="0" smtClean="0"/>
              <a:t>a computational </a:t>
            </a:r>
            <a:r>
              <a:rPr lang="en-US" dirty="0"/>
              <a:t>graph to compute the gradients of </a:t>
            </a:r>
            <a:r>
              <a:rPr lang="en-US" dirty="0" smtClean="0"/>
              <a:t>all inputs/parameters/intermediates</a:t>
            </a:r>
          </a:p>
          <a:p>
            <a:r>
              <a:rPr lang="en-US" dirty="0" smtClean="0"/>
              <a:t>implementations </a:t>
            </a:r>
            <a:r>
              <a:rPr lang="en-US" dirty="0"/>
              <a:t>maintain a graph structure, where the nodes </a:t>
            </a:r>
            <a:r>
              <a:rPr lang="en-US" dirty="0" smtClean="0"/>
              <a:t>implement the </a:t>
            </a:r>
            <a:r>
              <a:rPr lang="en-US" b="1" dirty="0"/>
              <a:t>forward() </a:t>
            </a:r>
            <a:r>
              <a:rPr lang="en-US" dirty="0"/>
              <a:t>/ </a:t>
            </a:r>
            <a:r>
              <a:rPr lang="en-US" b="1" dirty="0"/>
              <a:t>backward() </a:t>
            </a:r>
            <a:r>
              <a:rPr lang="en-US" dirty="0" smtClean="0"/>
              <a:t>API</a:t>
            </a:r>
          </a:p>
          <a:p>
            <a:r>
              <a:rPr lang="en-US" b="1" dirty="0" smtClean="0"/>
              <a:t>forward</a:t>
            </a:r>
            <a:r>
              <a:rPr lang="en-US" dirty="0"/>
              <a:t>: compute result of an operation and save any </a:t>
            </a:r>
            <a:r>
              <a:rPr lang="en-US" dirty="0" smtClean="0"/>
              <a:t>intermediates needed </a:t>
            </a:r>
            <a:r>
              <a:rPr lang="en-US" dirty="0"/>
              <a:t>for gradient computation in </a:t>
            </a:r>
            <a:r>
              <a:rPr lang="en-US" dirty="0" smtClean="0"/>
              <a:t>memory</a:t>
            </a:r>
          </a:p>
          <a:p>
            <a:r>
              <a:rPr lang="en-US" b="1" dirty="0" smtClean="0"/>
              <a:t>backward</a:t>
            </a:r>
            <a:r>
              <a:rPr lang="en-US" dirty="0"/>
              <a:t>: apply the chain rule to compute the gradient of the </a:t>
            </a:r>
            <a:r>
              <a:rPr lang="en-US" dirty="0" smtClean="0"/>
              <a:t>loss function </a:t>
            </a:r>
            <a:r>
              <a:rPr lang="en-US" dirty="0"/>
              <a:t>with respect to the inputs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362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Neural </a:t>
            </a:r>
            <a:r>
              <a:rPr lang="en-US" b="1" dirty="0"/>
              <a:t>Networks</a:t>
            </a:r>
            <a:endParaRPr lang="ru-RU" b="1" dirty="0"/>
          </a:p>
        </p:txBody>
      </p:sp>
      <p:pic>
        <p:nvPicPr>
          <p:cNvPr id="4" name="Picture 3510"/>
          <p:cNvPicPr/>
          <p:nvPr/>
        </p:nvPicPr>
        <p:blipFill>
          <a:blip r:embed="rId2"/>
          <a:stretch>
            <a:fillRect/>
          </a:stretch>
        </p:blipFill>
        <p:spPr>
          <a:xfrm>
            <a:off x="3180397" y="1690688"/>
            <a:ext cx="5831205" cy="43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Neural networks</a:t>
            </a:r>
            <a:r>
              <a:rPr lang="en-US" dirty="0"/>
              <a:t>: without the brain stuff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1882259"/>
            <a:ext cx="52627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</a:t>
            </a:r>
            <a:r>
              <a:rPr lang="en-US" sz="3200" b="1" dirty="0"/>
              <a:t>Before</a:t>
            </a:r>
            <a:r>
              <a:rPr lang="en-US" sz="3200" dirty="0"/>
              <a:t>) Linear score function:</a:t>
            </a:r>
            <a:endParaRPr lang="ru-RU" sz="3200" dirty="0"/>
          </a:p>
        </p:txBody>
      </p:sp>
      <p:pic>
        <p:nvPicPr>
          <p:cNvPr id="9" name="Picture 3539"/>
          <p:cNvPicPr/>
          <p:nvPr/>
        </p:nvPicPr>
        <p:blipFill>
          <a:blip r:embed="rId2"/>
          <a:stretch>
            <a:fillRect/>
          </a:stretch>
        </p:blipFill>
        <p:spPr>
          <a:xfrm>
            <a:off x="6395403" y="1965413"/>
            <a:ext cx="1649095" cy="4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Neural networks</a:t>
            </a:r>
            <a:r>
              <a:rPr lang="en-US" dirty="0"/>
              <a:t>: without the brain stuff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2591930"/>
            <a:ext cx="53153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</a:t>
            </a:r>
            <a:r>
              <a:rPr lang="en-US" sz="3200" b="1" dirty="0"/>
              <a:t>Now</a:t>
            </a:r>
            <a:r>
              <a:rPr lang="en-US" sz="3200" dirty="0"/>
              <a:t>) 2-layer Neural </a:t>
            </a:r>
            <a:r>
              <a:rPr lang="en-US" sz="3200" dirty="0" smtClean="0"/>
              <a:t>Network:</a:t>
            </a:r>
            <a:endParaRPr lang="ru-RU" sz="3200" dirty="0"/>
          </a:p>
        </p:txBody>
      </p:sp>
      <p:pic>
        <p:nvPicPr>
          <p:cNvPr id="7" name="Picture 3633"/>
          <p:cNvPicPr/>
          <p:nvPr/>
        </p:nvPicPr>
        <p:blipFill>
          <a:blip r:embed="rId2"/>
          <a:stretch>
            <a:fillRect/>
          </a:stretch>
        </p:blipFill>
        <p:spPr>
          <a:xfrm>
            <a:off x="6395403" y="2649078"/>
            <a:ext cx="3554730" cy="49466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38200" y="1882259"/>
            <a:ext cx="52627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</a:t>
            </a:r>
            <a:r>
              <a:rPr lang="en-US" sz="3200" b="1" dirty="0"/>
              <a:t>Before</a:t>
            </a:r>
            <a:r>
              <a:rPr lang="en-US" sz="3200" dirty="0"/>
              <a:t>) Linear score function:</a:t>
            </a:r>
            <a:endParaRPr lang="ru-RU" sz="3200" dirty="0"/>
          </a:p>
        </p:txBody>
      </p:sp>
      <p:pic>
        <p:nvPicPr>
          <p:cNvPr id="9" name="Picture 3539"/>
          <p:cNvPicPr/>
          <p:nvPr/>
        </p:nvPicPr>
        <p:blipFill>
          <a:blip r:embed="rId3"/>
          <a:stretch>
            <a:fillRect/>
          </a:stretch>
        </p:blipFill>
        <p:spPr>
          <a:xfrm>
            <a:off x="6395403" y="1965413"/>
            <a:ext cx="1649095" cy="4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0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Neural networks</a:t>
            </a:r>
            <a:r>
              <a:rPr lang="en-US" dirty="0"/>
              <a:t>: without the brain stuff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2591930"/>
            <a:ext cx="53153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</a:t>
            </a:r>
            <a:r>
              <a:rPr lang="en-US" sz="3200" b="1" dirty="0"/>
              <a:t>Now</a:t>
            </a:r>
            <a:r>
              <a:rPr lang="en-US" sz="3200" dirty="0"/>
              <a:t>) 2-layer Neural </a:t>
            </a:r>
            <a:r>
              <a:rPr lang="en-US" sz="3200" dirty="0" smtClean="0"/>
              <a:t>Network:</a:t>
            </a:r>
            <a:endParaRPr lang="ru-RU" sz="3200" dirty="0"/>
          </a:p>
        </p:txBody>
      </p:sp>
      <p:pic>
        <p:nvPicPr>
          <p:cNvPr id="7" name="Picture 3633"/>
          <p:cNvPicPr/>
          <p:nvPr/>
        </p:nvPicPr>
        <p:blipFill>
          <a:blip r:embed="rId2"/>
          <a:stretch>
            <a:fillRect/>
          </a:stretch>
        </p:blipFill>
        <p:spPr>
          <a:xfrm>
            <a:off x="6395403" y="2649078"/>
            <a:ext cx="3554730" cy="49466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38200" y="1882259"/>
            <a:ext cx="52627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</a:t>
            </a:r>
            <a:r>
              <a:rPr lang="en-US" sz="3200" b="1" dirty="0"/>
              <a:t>Before</a:t>
            </a:r>
            <a:r>
              <a:rPr lang="en-US" sz="3200" dirty="0"/>
              <a:t>) Linear score function:</a:t>
            </a:r>
            <a:endParaRPr lang="ru-RU" sz="3200" dirty="0"/>
          </a:p>
        </p:txBody>
      </p:sp>
      <p:pic>
        <p:nvPicPr>
          <p:cNvPr id="9" name="Picture 3539"/>
          <p:cNvPicPr/>
          <p:nvPr/>
        </p:nvPicPr>
        <p:blipFill>
          <a:blip r:embed="rId3"/>
          <a:stretch>
            <a:fillRect/>
          </a:stretch>
        </p:blipFill>
        <p:spPr>
          <a:xfrm>
            <a:off x="6395403" y="1965413"/>
            <a:ext cx="1649095" cy="494665"/>
          </a:xfrm>
          <a:prstGeom prst="rect">
            <a:avLst/>
          </a:prstGeom>
        </p:spPr>
      </p:pic>
      <p:grpSp>
        <p:nvGrpSpPr>
          <p:cNvPr id="10" name="Group 19425"/>
          <p:cNvGrpSpPr/>
          <p:nvPr/>
        </p:nvGrpSpPr>
        <p:grpSpPr>
          <a:xfrm>
            <a:off x="4011928" y="3435515"/>
            <a:ext cx="3208022" cy="1613980"/>
            <a:chOff x="0" y="0"/>
            <a:chExt cx="3208631" cy="1614228"/>
          </a:xfrm>
        </p:grpSpPr>
        <p:sp>
          <p:nvSpPr>
            <p:cNvPr id="11" name="Shape 21648"/>
            <p:cNvSpPr/>
            <p:nvPr/>
          </p:nvSpPr>
          <p:spPr>
            <a:xfrm>
              <a:off x="0" y="0"/>
              <a:ext cx="448200" cy="1456800"/>
            </a:xfrm>
            <a:custGeom>
              <a:avLst/>
              <a:gdLst/>
              <a:ahLst/>
              <a:cxnLst/>
              <a:rect l="0" t="0" r="0" b="0"/>
              <a:pathLst>
                <a:path w="448200" h="1456800">
                  <a:moveTo>
                    <a:pt x="0" y="0"/>
                  </a:moveTo>
                  <a:lnTo>
                    <a:pt x="448200" y="0"/>
                  </a:lnTo>
                  <a:lnTo>
                    <a:pt x="448200" y="1456800"/>
                  </a:lnTo>
                  <a:lnTo>
                    <a:pt x="0" y="14568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CC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3635"/>
            <p:cNvSpPr/>
            <p:nvPr/>
          </p:nvSpPr>
          <p:spPr>
            <a:xfrm>
              <a:off x="0" y="0"/>
              <a:ext cx="448200" cy="1456800"/>
            </a:xfrm>
            <a:custGeom>
              <a:avLst/>
              <a:gdLst/>
              <a:ahLst/>
              <a:cxnLst/>
              <a:rect l="0" t="0" r="0" b="0"/>
              <a:pathLst>
                <a:path w="448200" h="1456800">
                  <a:moveTo>
                    <a:pt x="0" y="0"/>
                  </a:moveTo>
                  <a:lnTo>
                    <a:pt x="448200" y="0"/>
                  </a:lnTo>
                  <a:lnTo>
                    <a:pt x="448200" y="1456800"/>
                  </a:lnTo>
                  <a:lnTo>
                    <a:pt x="0" y="14568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Rectangle 3636"/>
            <p:cNvSpPr/>
            <p:nvPr/>
          </p:nvSpPr>
          <p:spPr>
            <a:xfrm>
              <a:off x="147900" y="564106"/>
              <a:ext cx="202692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x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Shape 21649"/>
            <p:cNvSpPr/>
            <p:nvPr/>
          </p:nvSpPr>
          <p:spPr>
            <a:xfrm>
              <a:off x="1348203" y="336165"/>
              <a:ext cx="448200" cy="856500"/>
            </a:xfrm>
            <a:custGeom>
              <a:avLst/>
              <a:gdLst/>
              <a:ahLst/>
              <a:cxnLst/>
              <a:rect l="0" t="0" r="0" b="0"/>
              <a:pathLst>
                <a:path w="448200" h="856500">
                  <a:moveTo>
                    <a:pt x="0" y="0"/>
                  </a:moveTo>
                  <a:lnTo>
                    <a:pt x="448200" y="0"/>
                  </a:lnTo>
                  <a:lnTo>
                    <a:pt x="448200" y="856500"/>
                  </a:lnTo>
                  <a:lnTo>
                    <a:pt x="0" y="8565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CC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3638"/>
            <p:cNvSpPr/>
            <p:nvPr/>
          </p:nvSpPr>
          <p:spPr>
            <a:xfrm>
              <a:off x="1348203" y="336165"/>
              <a:ext cx="448200" cy="856500"/>
            </a:xfrm>
            <a:custGeom>
              <a:avLst/>
              <a:gdLst/>
              <a:ahLst/>
              <a:cxnLst/>
              <a:rect l="0" t="0" r="0" b="0"/>
              <a:pathLst>
                <a:path w="448200" h="856500">
                  <a:moveTo>
                    <a:pt x="0" y="0"/>
                  </a:moveTo>
                  <a:lnTo>
                    <a:pt x="448200" y="0"/>
                  </a:lnTo>
                  <a:lnTo>
                    <a:pt x="448200" y="856500"/>
                  </a:lnTo>
                  <a:lnTo>
                    <a:pt x="0" y="8565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Rectangle 3639"/>
            <p:cNvSpPr/>
            <p:nvPr/>
          </p:nvSpPr>
          <p:spPr>
            <a:xfrm>
              <a:off x="1487545" y="600121"/>
              <a:ext cx="225393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h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Shape 3641"/>
            <p:cNvSpPr/>
            <p:nvPr/>
          </p:nvSpPr>
          <p:spPr>
            <a:xfrm>
              <a:off x="448228" y="1192675"/>
              <a:ext cx="904500" cy="272100"/>
            </a:xfrm>
            <a:custGeom>
              <a:avLst/>
              <a:gdLst/>
              <a:ahLst/>
              <a:cxnLst/>
              <a:rect l="0" t="0" r="0" b="0"/>
              <a:pathLst>
                <a:path w="904500" h="272100">
                  <a:moveTo>
                    <a:pt x="0" y="272100"/>
                  </a:moveTo>
                  <a:lnTo>
                    <a:pt x="90450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3643"/>
            <p:cNvSpPr/>
            <p:nvPr/>
          </p:nvSpPr>
          <p:spPr>
            <a:xfrm>
              <a:off x="448228" y="7993"/>
              <a:ext cx="912600" cy="328200"/>
            </a:xfrm>
            <a:custGeom>
              <a:avLst/>
              <a:gdLst/>
              <a:ahLst/>
              <a:cxnLst/>
              <a:rect l="0" t="0" r="0" b="0"/>
              <a:pathLst>
                <a:path w="912600" h="328200">
                  <a:moveTo>
                    <a:pt x="0" y="0"/>
                  </a:moveTo>
                  <a:lnTo>
                    <a:pt x="912600" y="3282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3645"/>
            <p:cNvSpPr/>
            <p:nvPr/>
          </p:nvSpPr>
          <p:spPr>
            <a:xfrm>
              <a:off x="662059" y="605143"/>
              <a:ext cx="455753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W1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Shape 21650"/>
            <p:cNvSpPr/>
            <p:nvPr/>
          </p:nvSpPr>
          <p:spPr>
            <a:xfrm>
              <a:off x="2760431" y="525623"/>
              <a:ext cx="448200" cy="477600"/>
            </a:xfrm>
            <a:custGeom>
              <a:avLst/>
              <a:gdLst/>
              <a:ahLst/>
              <a:cxnLst/>
              <a:rect l="0" t="0" r="0" b="0"/>
              <a:pathLst>
                <a:path w="448200" h="477600">
                  <a:moveTo>
                    <a:pt x="0" y="0"/>
                  </a:moveTo>
                  <a:lnTo>
                    <a:pt x="448200" y="0"/>
                  </a:lnTo>
                  <a:lnTo>
                    <a:pt x="448200" y="477600"/>
                  </a:lnTo>
                  <a:lnTo>
                    <a:pt x="0" y="4776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CC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3647"/>
            <p:cNvSpPr/>
            <p:nvPr/>
          </p:nvSpPr>
          <p:spPr>
            <a:xfrm>
              <a:off x="2760431" y="525623"/>
              <a:ext cx="448200" cy="477600"/>
            </a:xfrm>
            <a:custGeom>
              <a:avLst/>
              <a:gdLst/>
              <a:ahLst/>
              <a:cxnLst/>
              <a:rect l="0" t="0" r="0" b="0"/>
              <a:pathLst>
                <a:path w="448200" h="477600">
                  <a:moveTo>
                    <a:pt x="0" y="0"/>
                  </a:moveTo>
                  <a:lnTo>
                    <a:pt x="448200" y="0"/>
                  </a:lnTo>
                  <a:lnTo>
                    <a:pt x="448200" y="477600"/>
                  </a:lnTo>
                  <a:lnTo>
                    <a:pt x="0" y="4776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Rectangle 3648"/>
            <p:cNvSpPr/>
            <p:nvPr/>
          </p:nvSpPr>
          <p:spPr>
            <a:xfrm>
              <a:off x="2908331" y="600128"/>
              <a:ext cx="202692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Shape 3650"/>
            <p:cNvSpPr/>
            <p:nvPr/>
          </p:nvSpPr>
          <p:spPr>
            <a:xfrm>
              <a:off x="1776929" y="336165"/>
              <a:ext cx="1000500" cy="200400"/>
            </a:xfrm>
            <a:custGeom>
              <a:avLst/>
              <a:gdLst/>
              <a:ahLst/>
              <a:cxnLst/>
              <a:rect l="0" t="0" r="0" b="0"/>
              <a:pathLst>
                <a:path w="1000500" h="200400">
                  <a:moveTo>
                    <a:pt x="0" y="0"/>
                  </a:moveTo>
                  <a:lnTo>
                    <a:pt x="1000500" y="2004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3652"/>
            <p:cNvSpPr/>
            <p:nvPr/>
          </p:nvSpPr>
          <p:spPr>
            <a:xfrm>
              <a:off x="1792942" y="992234"/>
              <a:ext cx="968700" cy="200400"/>
            </a:xfrm>
            <a:custGeom>
              <a:avLst/>
              <a:gdLst/>
              <a:ahLst/>
              <a:cxnLst/>
              <a:rect l="0" t="0" r="0" b="0"/>
              <a:pathLst>
                <a:path w="968700" h="200400">
                  <a:moveTo>
                    <a:pt x="0" y="200400"/>
                  </a:moveTo>
                  <a:lnTo>
                    <a:pt x="96870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Rectangle 3654"/>
            <p:cNvSpPr/>
            <p:nvPr/>
          </p:nvSpPr>
          <p:spPr>
            <a:xfrm>
              <a:off x="2036510" y="611332"/>
              <a:ext cx="455753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W2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3658"/>
            <p:cNvSpPr/>
            <p:nvPr/>
          </p:nvSpPr>
          <p:spPr>
            <a:xfrm>
              <a:off x="1333475" y="1274561"/>
              <a:ext cx="507135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100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3660"/>
            <p:cNvSpPr/>
            <p:nvPr/>
          </p:nvSpPr>
          <p:spPr>
            <a:xfrm>
              <a:off x="2866925" y="1205411"/>
              <a:ext cx="338090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10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4744416" y="5255881"/>
            <a:ext cx="1734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r>
              <a:rPr lang="en-US" sz="2400" dirty="0" smtClean="0"/>
              <a:t>idden layer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684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Neural networks</a:t>
            </a:r>
            <a:r>
              <a:rPr lang="en-US" dirty="0"/>
              <a:t>: without the brain stuff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2591930"/>
            <a:ext cx="53153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</a:t>
            </a:r>
            <a:r>
              <a:rPr lang="en-US" sz="3200" b="1" dirty="0"/>
              <a:t>Now</a:t>
            </a:r>
            <a:r>
              <a:rPr lang="en-US" sz="3200" dirty="0"/>
              <a:t>) 2-layer Neural </a:t>
            </a:r>
            <a:r>
              <a:rPr lang="en-US" sz="3200" dirty="0" smtClean="0"/>
              <a:t>Network:</a:t>
            </a:r>
            <a:endParaRPr lang="ru-RU" sz="3200" dirty="0"/>
          </a:p>
        </p:txBody>
      </p:sp>
      <p:pic>
        <p:nvPicPr>
          <p:cNvPr id="7" name="Picture 3633"/>
          <p:cNvPicPr/>
          <p:nvPr/>
        </p:nvPicPr>
        <p:blipFill>
          <a:blip r:embed="rId2"/>
          <a:stretch>
            <a:fillRect/>
          </a:stretch>
        </p:blipFill>
        <p:spPr>
          <a:xfrm>
            <a:off x="6395403" y="2649078"/>
            <a:ext cx="3554730" cy="49466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38200" y="1882259"/>
            <a:ext cx="52627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</a:t>
            </a:r>
            <a:r>
              <a:rPr lang="en-US" sz="3200" b="1" dirty="0"/>
              <a:t>Before</a:t>
            </a:r>
            <a:r>
              <a:rPr lang="en-US" sz="3200" dirty="0"/>
              <a:t>) Linear score function:</a:t>
            </a:r>
            <a:endParaRPr lang="ru-RU" sz="3200" dirty="0"/>
          </a:p>
        </p:txBody>
      </p:sp>
      <p:pic>
        <p:nvPicPr>
          <p:cNvPr id="9" name="Picture 3539"/>
          <p:cNvPicPr/>
          <p:nvPr/>
        </p:nvPicPr>
        <p:blipFill>
          <a:blip r:embed="rId3"/>
          <a:stretch>
            <a:fillRect/>
          </a:stretch>
        </p:blipFill>
        <p:spPr>
          <a:xfrm>
            <a:off x="6395403" y="1965413"/>
            <a:ext cx="1649095" cy="494665"/>
          </a:xfrm>
          <a:prstGeom prst="rect">
            <a:avLst/>
          </a:prstGeom>
        </p:spPr>
      </p:pic>
      <p:grpSp>
        <p:nvGrpSpPr>
          <p:cNvPr id="10" name="Group 19425"/>
          <p:cNvGrpSpPr/>
          <p:nvPr/>
        </p:nvGrpSpPr>
        <p:grpSpPr>
          <a:xfrm>
            <a:off x="4011928" y="3435515"/>
            <a:ext cx="3208022" cy="1613980"/>
            <a:chOff x="0" y="0"/>
            <a:chExt cx="3208631" cy="1614228"/>
          </a:xfrm>
        </p:grpSpPr>
        <p:sp>
          <p:nvSpPr>
            <p:cNvPr id="11" name="Shape 21648"/>
            <p:cNvSpPr/>
            <p:nvPr/>
          </p:nvSpPr>
          <p:spPr>
            <a:xfrm>
              <a:off x="0" y="0"/>
              <a:ext cx="448200" cy="1456800"/>
            </a:xfrm>
            <a:custGeom>
              <a:avLst/>
              <a:gdLst/>
              <a:ahLst/>
              <a:cxnLst/>
              <a:rect l="0" t="0" r="0" b="0"/>
              <a:pathLst>
                <a:path w="448200" h="1456800">
                  <a:moveTo>
                    <a:pt x="0" y="0"/>
                  </a:moveTo>
                  <a:lnTo>
                    <a:pt x="448200" y="0"/>
                  </a:lnTo>
                  <a:lnTo>
                    <a:pt x="448200" y="1456800"/>
                  </a:lnTo>
                  <a:lnTo>
                    <a:pt x="0" y="14568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CC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3635"/>
            <p:cNvSpPr/>
            <p:nvPr/>
          </p:nvSpPr>
          <p:spPr>
            <a:xfrm>
              <a:off x="0" y="0"/>
              <a:ext cx="448200" cy="1456800"/>
            </a:xfrm>
            <a:custGeom>
              <a:avLst/>
              <a:gdLst/>
              <a:ahLst/>
              <a:cxnLst/>
              <a:rect l="0" t="0" r="0" b="0"/>
              <a:pathLst>
                <a:path w="448200" h="1456800">
                  <a:moveTo>
                    <a:pt x="0" y="0"/>
                  </a:moveTo>
                  <a:lnTo>
                    <a:pt x="448200" y="0"/>
                  </a:lnTo>
                  <a:lnTo>
                    <a:pt x="448200" y="1456800"/>
                  </a:lnTo>
                  <a:lnTo>
                    <a:pt x="0" y="14568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Rectangle 3636"/>
            <p:cNvSpPr/>
            <p:nvPr/>
          </p:nvSpPr>
          <p:spPr>
            <a:xfrm>
              <a:off x="147900" y="564106"/>
              <a:ext cx="202692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x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Shape 21649"/>
            <p:cNvSpPr/>
            <p:nvPr/>
          </p:nvSpPr>
          <p:spPr>
            <a:xfrm>
              <a:off x="1348203" y="336165"/>
              <a:ext cx="448200" cy="856500"/>
            </a:xfrm>
            <a:custGeom>
              <a:avLst/>
              <a:gdLst/>
              <a:ahLst/>
              <a:cxnLst/>
              <a:rect l="0" t="0" r="0" b="0"/>
              <a:pathLst>
                <a:path w="448200" h="856500">
                  <a:moveTo>
                    <a:pt x="0" y="0"/>
                  </a:moveTo>
                  <a:lnTo>
                    <a:pt x="448200" y="0"/>
                  </a:lnTo>
                  <a:lnTo>
                    <a:pt x="448200" y="856500"/>
                  </a:lnTo>
                  <a:lnTo>
                    <a:pt x="0" y="8565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CC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3638"/>
            <p:cNvSpPr/>
            <p:nvPr/>
          </p:nvSpPr>
          <p:spPr>
            <a:xfrm>
              <a:off x="1348203" y="336165"/>
              <a:ext cx="448200" cy="856500"/>
            </a:xfrm>
            <a:custGeom>
              <a:avLst/>
              <a:gdLst/>
              <a:ahLst/>
              <a:cxnLst/>
              <a:rect l="0" t="0" r="0" b="0"/>
              <a:pathLst>
                <a:path w="448200" h="856500">
                  <a:moveTo>
                    <a:pt x="0" y="0"/>
                  </a:moveTo>
                  <a:lnTo>
                    <a:pt x="448200" y="0"/>
                  </a:lnTo>
                  <a:lnTo>
                    <a:pt x="448200" y="856500"/>
                  </a:lnTo>
                  <a:lnTo>
                    <a:pt x="0" y="8565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Rectangle 3639"/>
            <p:cNvSpPr/>
            <p:nvPr/>
          </p:nvSpPr>
          <p:spPr>
            <a:xfrm>
              <a:off x="1487545" y="600121"/>
              <a:ext cx="225393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h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Shape 3641"/>
            <p:cNvSpPr/>
            <p:nvPr/>
          </p:nvSpPr>
          <p:spPr>
            <a:xfrm>
              <a:off x="448228" y="1192675"/>
              <a:ext cx="904500" cy="272100"/>
            </a:xfrm>
            <a:custGeom>
              <a:avLst/>
              <a:gdLst/>
              <a:ahLst/>
              <a:cxnLst/>
              <a:rect l="0" t="0" r="0" b="0"/>
              <a:pathLst>
                <a:path w="904500" h="272100">
                  <a:moveTo>
                    <a:pt x="0" y="272100"/>
                  </a:moveTo>
                  <a:lnTo>
                    <a:pt x="90450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3643"/>
            <p:cNvSpPr/>
            <p:nvPr/>
          </p:nvSpPr>
          <p:spPr>
            <a:xfrm>
              <a:off x="448228" y="7993"/>
              <a:ext cx="912600" cy="328200"/>
            </a:xfrm>
            <a:custGeom>
              <a:avLst/>
              <a:gdLst/>
              <a:ahLst/>
              <a:cxnLst/>
              <a:rect l="0" t="0" r="0" b="0"/>
              <a:pathLst>
                <a:path w="912600" h="328200">
                  <a:moveTo>
                    <a:pt x="0" y="0"/>
                  </a:moveTo>
                  <a:lnTo>
                    <a:pt x="912600" y="3282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Rectangle 3645"/>
            <p:cNvSpPr/>
            <p:nvPr/>
          </p:nvSpPr>
          <p:spPr>
            <a:xfrm>
              <a:off x="662059" y="605143"/>
              <a:ext cx="455753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W1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Shape 21650"/>
            <p:cNvSpPr/>
            <p:nvPr/>
          </p:nvSpPr>
          <p:spPr>
            <a:xfrm>
              <a:off x="2760431" y="525623"/>
              <a:ext cx="448200" cy="477600"/>
            </a:xfrm>
            <a:custGeom>
              <a:avLst/>
              <a:gdLst/>
              <a:ahLst/>
              <a:cxnLst/>
              <a:rect l="0" t="0" r="0" b="0"/>
              <a:pathLst>
                <a:path w="448200" h="477600">
                  <a:moveTo>
                    <a:pt x="0" y="0"/>
                  </a:moveTo>
                  <a:lnTo>
                    <a:pt x="448200" y="0"/>
                  </a:lnTo>
                  <a:lnTo>
                    <a:pt x="448200" y="477600"/>
                  </a:lnTo>
                  <a:lnTo>
                    <a:pt x="0" y="4776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CC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3647"/>
            <p:cNvSpPr/>
            <p:nvPr/>
          </p:nvSpPr>
          <p:spPr>
            <a:xfrm>
              <a:off x="2760431" y="525623"/>
              <a:ext cx="448200" cy="477600"/>
            </a:xfrm>
            <a:custGeom>
              <a:avLst/>
              <a:gdLst/>
              <a:ahLst/>
              <a:cxnLst/>
              <a:rect l="0" t="0" r="0" b="0"/>
              <a:pathLst>
                <a:path w="448200" h="477600">
                  <a:moveTo>
                    <a:pt x="0" y="0"/>
                  </a:moveTo>
                  <a:lnTo>
                    <a:pt x="448200" y="0"/>
                  </a:lnTo>
                  <a:lnTo>
                    <a:pt x="448200" y="477600"/>
                  </a:lnTo>
                  <a:lnTo>
                    <a:pt x="0" y="4776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Rectangle 3648"/>
            <p:cNvSpPr/>
            <p:nvPr/>
          </p:nvSpPr>
          <p:spPr>
            <a:xfrm>
              <a:off x="2908331" y="600128"/>
              <a:ext cx="202692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Shape 3650"/>
            <p:cNvSpPr/>
            <p:nvPr/>
          </p:nvSpPr>
          <p:spPr>
            <a:xfrm>
              <a:off x="1776929" y="336165"/>
              <a:ext cx="1000500" cy="200400"/>
            </a:xfrm>
            <a:custGeom>
              <a:avLst/>
              <a:gdLst/>
              <a:ahLst/>
              <a:cxnLst/>
              <a:rect l="0" t="0" r="0" b="0"/>
              <a:pathLst>
                <a:path w="1000500" h="200400">
                  <a:moveTo>
                    <a:pt x="0" y="0"/>
                  </a:moveTo>
                  <a:lnTo>
                    <a:pt x="1000500" y="20040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3652"/>
            <p:cNvSpPr/>
            <p:nvPr/>
          </p:nvSpPr>
          <p:spPr>
            <a:xfrm>
              <a:off x="1792942" y="992234"/>
              <a:ext cx="968700" cy="200400"/>
            </a:xfrm>
            <a:custGeom>
              <a:avLst/>
              <a:gdLst/>
              <a:ahLst/>
              <a:cxnLst/>
              <a:rect l="0" t="0" r="0" b="0"/>
              <a:pathLst>
                <a:path w="968700" h="200400">
                  <a:moveTo>
                    <a:pt x="0" y="200400"/>
                  </a:moveTo>
                  <a:lnTo>
                    <a:pt x="96870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Rectangle 3654"/>
            <p:cNvSpPr/>
            <p:nvPr/>
          </p:nvSpPr>
          <p:spPr>
            <a:xfrm>
              <a:off x="2036510" y="611332"/>
              <a:ext cx="455753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W2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3658"/>
            <p:cNvSpPr/>
            <p:nvPr/>
          </p:nvSpPr>
          <p:spPr>
            <a:xfrm>
              <a:off x="1333475" y="1274561"/>
              <a:ext cx="507135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100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3660"/>
            <p:cNvSpPr/>
            <p:nvPr/>
          </p:nvSpPr>
          <p:spPr>
            <a:xfrm>
              <a:off x="2866925" y="1205411"/>
              <a:ext cx="338090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10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8" name="Picture 37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22" y="5192015"/>
            <a:ext cx="10832161" cy="114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Neural networks</a:t>
            </a:r>
            <a:r>
              <a:rPr lang="en-US" dirty="0"/>
              <a:t>: without the brain stuff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2591930"/>
            <a:ext cx="531530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</a:t>
            </a:r>
            <a:r>
              <a:rPr lang="en-US" sz="3200" b="1" dirty="0"/>
              <a:t>Now</a:t>
            </a:r>
            <a:r>
              <a:rPr lang="en-US" sz="3200" dirty="0"/>
              <a:t>) 2-layer Neural </a:t>
            </a:r>
            <a:r>
              <a:rPr lang="en-US" sz="3200" dirty="0" smtClean="0"/>
              <a:t>Network: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          or we can go deeper</a:t>
            </a:r>
          </a:p>
          <a:p>
            <a:endParaRPr lang="en-US" sz="3200" dirty="0" smtClean="0"/>
          </a:p>
          <a:p>
            <a:r>
              <a:rPr lang="en-US" sz="3200" dirty="0"/>
              <a:t>             3-layer Neural Network</a:t>
            </a:r>
            <a:endParaRPr lang="ru-RU" sz="3200" dirty="0"/>
          </a:p>
        </p:txBody>
      </p:sp>
      <p:pic>
        <p:nvPicPr>
          <p:cNvPr id="7" name="Picture 3633"/>
          <p:cNvPicPr/>
          <p:nvPr/>
        </p:nvPicPr>
        <p:blipFill>
          <a:blip r:embed="rId2"/>
          <a:stretch>
            <a:fillRect/>
          </a:stretch>
        </p:blipFill>
        <p:spPr>
          <a:xfrm>
            <a:off x="6395403" y="2649078"/>
            <a:ext cx="3554730" cy="49466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38200" y="1882259"/>
            <a:ext cx="52627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</a:t>
            </a:r>
            <a:r>
              <a:rPr lang="en-US" sz="3200" b="1" dirty="0"/>
              <a:t>Before</a:t>
            </a:r>
            <a:r>
              <a:rPr lang="en-US" sz="3200" dirty="0"/>
              <a:t>) Linear score function:</a:t>
            </a:r>
            <a:endParaRPr lang="ru-RU" sz="3200" dirty="0"/>
          </a:p>
        </p:txBody>
      </p:sp>
      <p:pic>
        <p:nvPicPr>
          <p:cNvPr id="9" name="Picture 3539"/>
          <p:cNvPicPr/>
          <p:nvPr/>
        </p:nvPicPr>
        <p:blipFill>
          <a:blip r:embed="rId3"/>
          <a:stretch>
            <a:fillRect/>
          </a:stretch>
        </p:blipFill>
        <p:spPr>
          <a:xfrm>
            <a:off x="6395403" y="1965413"/>
            <a:ext cx="1649095" cy="494665"/>
          </a:xfrm>
          <a:prstGeom prst="rect">
            <a:avLst/>
          </a:prstGeom>
        </p:spPr>
      </p:pic>
      <p:pic>
        <p:nvPicPr>
          <p:cNvPr id="29" name="Picture 3786"/>
          <p:cNvPicPr/>
          <p:nvPr/>
        </p:nvPicPr>
        <p:blipFill>
          <a:blip r:embed="rId4"/>
          <a:stretch>
            <a:fillRect/>
          </a:stretch>
        </p:blipFill>
        <p:spPr>
          <a:xfrm>
            <a:off x="6395403" y="4102133"/>
            <a:ext cx="5424170" cy="4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Full implementation of training a 2-layer Neural Network needs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US" b="1" dirty="0" smtClean="0"/>
              <a:t>20 </a:t>
            </a:r>
            <a:r>
              <a:rPr lang="en-US" b="1" dirty="0"/>
              <a:t>lines:</a:t>
            </a:r>
            <a:endParaRPr lang="ru-RU" b="1" dirty="0"/>
          </a:p>
        </p:txBody>
      </p:sp>
      <p:pic>
        <p:nvPicPr>
          <p:cNvPr id="23" name="Picture 44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1189"/>
            <a:ext cx="4095750" cy="45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3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Biological </a:t>
            </a:r>
            <a:r>
              <a:rPr lang="fr-FR" b="1" dirty="0"/>
              <a:t>neuron </a:t>
            </a:r>
            <a:r>
              <a:rPr lang="fr-FR" b="1" dirty="0" smtClean="0"/>
              <a:t>and </a:t>
            </a:r>
            <a:r>
              <a:rPr lang="fr-FR" b="1" dirty="0"/>
              <a:t>artificial neuron</a:t>
            </a:r>
            <a:endParaRPr lang="en-US" b="1" dirty="0"/>
          </a:p>
        </p:txBody>
      </p:sp>
      <p:pic>
        <p:nvPicPr>
          <p:cNvPr id="4" name="Picture 39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690688"/>
            <a:ext cx="7305675" cy="42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275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954"/>
          <p:cNvPicPr/>
          <p:nvPr/>
        </p:nvPicPr>
        <p:blipFill>
          <a:blip r:embed="rId2"/>
          <a:stretch>
            <a:fillRect/>
          </a:stretch>
        </p:blipFill>
        <p:spPr>
          <a:xfrm>
            <a:off x="1652270" y="1264602"/>
            <a:ext cx="5548995" cy="237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3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#2: </a:t>
            </a:r>
            <a:r>
              <a:rPr lang="en-US" b="1" dirty="0"/>
              <a:t>Follow the slope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804988"/>
            <a:ext cx="5658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 1-dimension, the derivative of a function: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198" y="4618112"/>
            <a:ext cx="100554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 multiple dimensions, the </a:t>
            </a:r>
            <a:r>
              <a:rPr lang="en-US" sz="2400" b="1" dirty="0" smtClean="0"/>
              <a:t>gradient </a:t>
            </a:r>
            <a:r>
              <a:rPr lang="en-US" sz="2400" dirty="0"/>
              <a:t>is the vector of partial derivatives along</a:t>
            </a:r>
          </a:p>
          <a:p>
            <a:r>
              <a:rPr lang="en-US" sz="2400" dirty="0"/>
              <a:t>each dimension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826849" y="2929956"/>
                <a:ext cx="4078168" cy="80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ru-RU" sz="24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849" y="2929956"/>
                <a:ext cx="4078168" cy="809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24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9768"/>
          <p:cNvGrpSpPr/>
          <p:nvPr/>
        </p:nvGrpSpPr>
        <p:grpSpPr>
          <a:xfrm>
            <a:off x="1652270" y="1264602"/>
            <a:ext cx="8887460" cy="4328794"/>
            <a:chOff x="0" y="0"/>
            <a:chExt cx="8887550" cy="4328975"/>
          </a:xfrm>
        </p:grpSpPr>
        <p:pic>
          <p:nvPicPr>
            <p:cNvPr id="6" name="Picture 395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549051" cy="2371901"/>
            </a:xfrm>
            <a:prstGeom prst="rect">
              <a:avLst/>
            </a:prstGeom>
          </p:spPr>
        </p:pic>
        <p:pic>
          <p:nvPicPr>
            <p:cNvPr id="7" name="Picture 395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44525" y="1908075"/>
              <a:ext cx="4243025" cy="2420900"/>
            </a:xfrm>
            <a:prstGeom prst="rect">
              <a:avLst/>
            </a:prstGeom>
          </p:spPr>
        </p:pic>
        <p:sp>
          <p:nvSpPr>
            <p:cNvPr id="8" name="Shape 3959"/>
            <p:cNvSpPr/>
            <p:nvPr/>
          </p:nvSpPr>
          <p:spPr>
            <a:xfrm>
              <a:off x="3122150" y="189475"/>
              <a:ext cx="5542801" cy="2559600"/>
            </a:xfrm>
            <a:custGeom>
              <a:avLst/>
              <a:gdLst/>
              <a:ahLst/>
              <a:cxnLst/>
              <a:rect l="0" t="0" r="0" b="0"/>
              <a:pathLst>
                <a:path w="5542801" h="2559600">
                  <a:moveTo>
                    <a:pt x="0" y="2559600"/>
                  </a:moveTo>
                  <a:lnTo>
                    <a:pt x="5542801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765026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9768"/>
          <p:cNvGrpSpPr/>
          <p:nvPr/>
        </p:nvGrpSpPr>
        <p:grpSpPr>
          <a:xfrm>
            <a:off x="1652270" y="1264602"/>
            <a:ext cx="8887460" cy="4328794"/>
            <a:chOff x="0" y="0"/>
            <a:chExt cx="8887550" cy="4328975"/>
          </a:xfrm>
        </p:grpSpPr>
        <p:pic>
          <p:nvPicPr>
            <p:cNvPr id="6" name="Picture 395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549051" cy="2371901"/>
            </a:xfrm>
            <a:prstGeom prst="rect">
              <a:avLst/>
            </a:prstGeom>
          </p:spPr>
        </p:pic>
        <p:pic>
          <p:nvPicPr>
            <p:cNvPr id="7" name="Picture 395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44525" y="1908075"/>
              <a:ext cx="4243025" cy="2420900"/>
            </a:xfrm>
            <a:prstGeom prst="rect">
              <a:avLst/>
            </a:prstGeom>
          </p:spPr>
        </p:pic>
        <p:sp>
          <p:nvSpPr>
            <p:cNvPr id="8" name="Shape 3959"/>
            <p:cNvSpPr/>
            <p:nvPr/>
          </p:nvSpPr>
          <p:spPr>
            <a:xfrm>
              <a:off x="3122150" y="189475"/>
              <a:ext cx="5542801" cy="2559600"/>
            </a:xfrm>
            <a:custGeom>
              <a:avLst/>
              <a:gdLst/>
              <a:ahLst/>
              <a:cxnLst/>
              <a:rect l="0" t="0" r="0" b="0"/>
              <a:pathLst>
                <a:path w="5542801" h="2559600">
                  <a:moveTo>
                    <a:pt x="0" y="2559600"/>
                  </a:moveTo>
                  <a:lnTo>
                    <a:pt x="5542801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9" name="Rectangle 4588"/>
          <p:cNvSpPr>
            <a:spLocks noChangeAspect="1"/>
          </p:cNvSpPr>
          <p:nvPr/>
        </p:nvSpPr>
        <p:spPr>
          <a:xfrm>
            <a:off x="3743217" y="4917439"/>
            <a:ext cx="3584702" cy="3417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sigmoid</a:t>
            </a:r>
            <a:r>
              <a:rPr lang="ru-RU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activation</a:t>
            </a:r>
            <a:r>
              <a:rPr lang="ru-RU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function</a:t>
            </a:r>
            <a:endParaRPr lang="ru-RU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280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800" y="5259152"/>
            <a:ext cx="756533" cy="622641"/>
          </a:xfrm>
          <a:prstGeom prst="rect">
            <a:avLst/>
          </a:prstGeom>
        </p:spPr>
      </p:pic>
      <p:pic>
        <p:nvPicPr>
          <p:cNvPr id="11" name="Picture 46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70" y="4603723"/>
            <a:ext cx="2624455" cy="18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090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9768"/>
          <p:cNvGrpSpPr/>
          <p:nvPr/>
        </p:nvGrpSpPr>
        <p:grpSpPr>
          <a:xfrm>
            <a:off x="1652270" y="1264602"/>
            <a:ext cx="8887460" cy="4328794"/>
            <a:chOff x="0" y="0"/>
            <a:chExt cx="8887550" cy="4328975"/>
          </a:xfrm>
        </p:grpSpPr>
        <p:pic>
          <p:nvPicPr>
            <p:cNvPr id="6" name="Picture 395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549051" cy="2371901"/>
            </a:xfrm>
            <a:prstGeom prst="rect">
              <a:avLst/>
            </a:prstGeom>
          </p:spPr>
        </p:pic>
        <p:pic>
          <p:nvPicPr>
            <p:cNvPr id="7" name="Picture 395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44525" y="1908075"/>
              <a:ext cx="4243025" cy="2420900"/>
            </a:xfrm>
            <a:prstGeom prst="rect">
              <a:avLst/>
            </a:prstGeom>
          </p:spPr>
        </p:pic>
        <p:sp>
          <p:nvSpPr>
            <p:cNvPr id="8" name="Shape 3959"/>
            <p:cNvSpPr/>
            <p:nvPr/>
          </p:nvSpPr>
          <p:spPr>
            <a:xfrm>
              <a:off x="3122150" y="189475"/>
              <a:ext cx="5542801" cy="2559600"/>
            </a:xfrm>
            <a:custGeom>
              <a:avLst/>
              <a:gdLst/>
              <a:ahLst/>
              <a:cxnLst/>
              <a:rect l="0" t="0" r="0" b="0"/>
              <a:pathLst>
                <a:path w="5542801" h="2559600">
                  <a:moveTo>
                    <a:pt x="0" y="2559600"/>
                  </a:moveTo>
                  <a:lnTo>
                    <a:pt x="5542801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2" name="Picture 46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8" y="4619231"/>
            <a:ext cx="6574827" cy="14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092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 very careful with your brain analogies!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Biological Neurons:</a:t>
            </a:r>
          </a:p>
          <a:p>
            <a:r>
              <a:rPr lang="en-US" dirty="0" smtClean="0"/>
              <a:t>Many </a:t>
            </a:r>
            <a:r>
              <a:rPr lang="en-US" dirty="0"/>
              <a:t>different </a:t>
            </a:r>
            <a:r>
              <a:rPr lang="en-US" dirty="0" smtClean="0"/>
              <a:t>types</a:t>
            </a:r>
          </a:p>
          <a:p>
            <a:r>
              <a:rPr lang="en-US" dirty="0" smtClean="0"/>
              <a:t>Dendrites </a:t>
            </a:r>
            <a:r>
              <a:rPr lang="en-US" dirty="0"/>
              <a:t>can perform complex non-linear </a:t>
            </a:r>
            <a:r>
              <a:rPr lang="en-US" dirty="0" smtClean="0"/>
              <a:t>computations</a:t>
            </a:r>
          </a:p>
          <a:p>
            <a:r>
              <a:rPr lang="en-US" dirty="0" smtClean="0"/>
              <a:t>Synapses </a:t>
            </a:r>
            <a:r>
              <a:rPr lang="en-US" dirty="0"/>
              <a:t>are not a single weight but a complex non-linear </a:t>
            </a:r>
            <a:r>
              <a:rPr lang="en-US" dirty="0" smtClean="0"/>
              <a:t>dynamical system</a:t>
            </a:r>
          </a:p>
          <a:p>
            <a:r>
              <a:rPr lang="en-US" dirty="0" smtClean="0"/>
              <a:t>Rate </a:t>
            </a:r>
            <a:r>
              <a:rPr lang="en-US" dirty="0"/>
              <a:t>code may not be adequate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49839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Activation functions</a:t>
            </a:r>
            <a:endParaRPr lang="ru-RU" b="1" dirty="0"/>
          </a:p>
        </p:txBody>
      </p:sp>
      <p:grpSp>
        <p:nvGrpSpPr>
          <p:cNvPr id="4" name="Group 27522"/>
          <p:cNvGrpSpPr/>
          <p:nvPr/>
        </p:nvGrpSpPr>
        <p:grpSpPr>
          <a:xfrm>
            <a:off x="1514475" y="1757363"/>
            <a:ext cx="3422650" cy="3606803"/>
            <a:chOff x="0" y="0"/>
            <a:chExt cx="3423250" cy="3606939"/>
          </a:xfrm>
        </p:grpSpPr>
        <p:sp>
          <p:nvSpPr>
            <p:cNvPr id="5" name="Rectangle 4739"/>
            <p:cNvSpPr/>
            <p:nvPr/>
          </p:nvSpPr>
          <p:spPr>
            <a:xfrm>
              <a:off x="0" y="114620"/>
              <a:ext cx="159680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b="1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Sigmoid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Rectangle 4741"/>
            <p:cNvSpPr/>
            <p:nvPr/>
          </p:nvSpPr>
          <p:spPr>
            <a:xfrm>
              <a:off x="0" y="1330095"/>
              <a:ext cx="854955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b="1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tanh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4743"/>
            <p:cNvSpPr/>
            <p:nvPr/>
          </p:nvSpPr>
          <p:spPr>
            <a:xfrm>
              <a:off x="0" y="2620170"/>
              <a:ext cx="1058052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b="1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ReLU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Picture 475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475" y="535239"/>
              <a:ext cx="1650075" cy="382630"/>
            </a:xfrm>
            <a:prstGeom prst="rect">
              <a:avLst/>
            </a:prstGeom>
          </p:spPr>
        </p:pic>
        <p:pic>
          <p:nvPicPr>
            <p:cNvPr id="9" name="Picture 475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5475" y="1719075"/>
              <a:ext cx="1077556" cy="349975"/>
            </a:xfrm>
            <a:prstGeom prst="rect">
              <a:avLst/>
            </a:prstGeom>
          </p:spPr>
        </p:pic>
        <p:pic>
          <p:nvPicPr>
            <p:cNvPr id="10" name="Picture 476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5475" y="3009139"/>
              <a:ext cx="1335477" cy="349975"/>
            </a:xfrm>
            <a:prstGeom prst="rect">
              <a:avLst/>
            </a:prstGeom>
          </p:spPr>
        </p:pic>
        <p:pic>
          <p:nvPicPr>
            <p:cNvPr id="11" name="Picture 477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970990" y="0"/>
              <a:ext cx="1452260" cy="1143050"/>
            </a:xfrm>
            <a:prstGeom prst="rect">
              <a:avLst/>
            </a:prstGeom>
          </p:spPr>
        </p:pic>
        <p:pic>
          <p:nvPicPr>
            <p:cNvPr id="12" name="Picture 477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71000" y="1276839"/>
              <a:ext cx="1452250" cy="1107125"/>
            </a:xfrm>
            <a:prstGeom prst="rect">
              <a:avLst/>
            </a:prstGeom>
          </p:spPr>
        </p:pic>
        <p:pic>
          <p:nvPicPr>
            <p:cNvPr id="13" name="Picture 477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2020400" y="2463889"/>
              <a:ext cx="1385360" cy="1143050"/>
            </a:xfrm>
            <a:prstGeom prst="rect">
              <a:avLst/>
            </a:prstGeom>
          </p:spPr>
        </p:pic>
      </p:grpSp>
      <p:grpSp>
        <p:nvGrpSpPr>
          <p:cNvPr id="14" name="Group 27526"/>
          <p:cNvGrpSpPr/>
          <p:nvPr/>
        </p:nvGrpSpPr>
        <p:grpSpPr>
          <a:xfrm>
            <a:off x="6522085" y="4314278"/>
            <a:ext cx="3624579" cy="1143000"/>
            <a:chOff x="0" y="0"/>
            <a:chExt cx="3624892" cy="1143033"/>
          </a:xfrm>
        </p:grpSpPr>
        <p:sp>
          <p:nvSpPr>
            <p:cNvPr id="15" name="Rectangle 4749"/>
            <p:cNvSpPr/>
            <p:nvPr/>
          </p:nvSpPr>
          <p:spPr>
            <a:xfrm>
              <a:off x="28613" y="80299"/>
              <a:ext cx="809957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ELU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476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0" y="430593"/>
              <a:ext cx="1897675" cy="712440"/>
            </a:xfrm>
            <a:prstGeom prst="rect">
              <a:avLst/>
            </a:prstGeom>
          </p:spPr>
        </p:pic>
        <p:pic>
          <p:nvPicPr>
            <p:cNvPr id="17" name="Picture 4784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2172641" y="0"/>
              <a:ext cx="1452251" cy="1143030"/>
            </a:xfrm>
            <a:prstGeom prst="rect">
              <a:avLst/>
            </a:prstGeom>
          </p:spPr>
        </p:pic>
      </p:grpSp>
      <p:pic>
        <p:nvPicPr>
          <p:cNvPr id="18" name="Picture 4769"/>
          <p:cNvPicPr/>
          <p:nvPr/>
        </p:nvPicPr>
        <p:blipFill>
          <a:blip r:embed="rId10"/>
          <a:stretch>
            <a:fillRect/>
          </a:stretch>
        </p:blipFill>
        <p:spPr>
          <a:xfrm>
            <a:off x="6456421" y="3520265"/>
            <a:ext cx="2964180" cy="30607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6407821" y="3049770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Maxout</a:t>
            </a:r>
            <a:endParaRPr lang="ru-RU" sz="2400" dirty="0"/>
          </a:p>
        </p:txBody>
      </p:sp>
      <p:pic>
        <p:nvPicPr>
          <p:cNvPr id="20" name="Picture 4781"/>
          <p:cNvPicPr/>
          <p:nvPr/>
        </p:nvPicPr>
        <p:blipFill>
          <a:blip r:embed="rId11"/>
          <a:stretch>
            <a:fillRect/>
          </a:stretch>
        </p:blipFill>
        <p:spPr>
          <a:xfrm>
            <a:off x="8551544" y="1699179"/>
            <a:ext cx="1452245" cy="1143000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6407821" y="1849965"/>
            <a:ext cx="1947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-BoldMT"/>
              </a:rPr>
              <a:t>Leaky </a:t>
            </a:r>
            <a:r>
              <a:rPr lang="en-US" sz="2400" b="1" dirty="0" err="1">
                <a:latin typeface="Arial-BoldMT"/>
              </a:rPr>
              <a:t>ReLU</a:t>
            </a:r>
            <a:endParaRPr lang="ru-RU" sz="2400" dirty="0"/>
          </a:p>
        </p:txBody>
      </p:sp>
      <p:pic>
        <p:nvPicPr>
          <p:cNvPr id="22" name="Picture 4763"/>
          <p:cNvPicPr/>
          <p:nvPr/>
        </p:nvPicPr>
        <p:blipFill>
          <a:blip r:embed="rId12"/>
          <a:stretch>
            <a:fillRect/>
          </a:stretch>
        </p:blipFill>
        <p:spPr>
          <a:xfrm>
            <a:off x="6503100" y="2364913"/>
            <a:ext cx="1649730" cy="32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714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Neural networks: Architectures</a:t>
            </a:r>
            <a:endParaRPr lang="ru-RU" b="1" dirty="0"/>
          </a:p>
        </p:txBody>
      </p:sp>
      <p:pic>
        <p:nvPicPr>
          <p:cNvPr id="4" name="Picture 4804"/>
          <p:cNvPicPr/>
          <p:nvPr/>
        </p:nvPicPr>
        <p:blipFill>
          <a:blip r:embed="rId2"/>
          <a:stretch>
            <a:fillRect/>
          </a:stretch>
        </p:blipFill>
        <p:spPr>
          <a:xfrm>
            <a:off x="5835650" y="1862772"/>
            <a:ext cx="4604385" cy="2258695"/>
          </a:xfrm>
          <a:prstGeom prst="rect">
            <a:avLst/>
          </a:prstGeom>
        </p:spPr>
      </p:pic>
      <p:grpSp>
        <p:nvGrpSpPr>
          <p:cNvPr id="5" name="Group 27572"/>
          <p:cNvGrpSpPr/>
          <p:nvPr/>
        </p:nvGrpSpPr>
        <p:grpSpPr>
          <a:xfrm>
            <a:off x="1751965" y="1862772"/>
            <a:ext cx="3616325" cy="3132455"/>
            <a:chOff x="0" y="0"/>
            <a:chExt cx="3616425" cy="3132626"/>
          </a:xfrm>
        </p:grpSpPr>
        <p:pic>
          <p:nvPicPr>
            <p:cNvPr id="6" name="Picture 48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45725" cy="2223100"/>
            </a:xfrm>
            <a:prstGeom prst="rect">
              <a:avLst/>
            </a:prstGeom>
          </p:spPr>
        </p:pic>
        <p:sp>
          <p:nvSpPr>
            <p:cNvPr id="7" name="Shape 4806"/>
            <p:cNvSpPr/>
            <p:nvPr/>
          </p:nvSpPr>
          <p:spPr>
            <a:xfrm>
              <a:off x="3616425" y="57925"/>
              <a:ext cx="0" cy="2241900"/>
            </a:xfrm>
            <a:custGeom>
              <a:avLst/>
              <a:gdLst/>
              <a:ahLst/>
              <a:cxnLst/>
              <a:rect l="0" t="0" r="0" b="0"/>
              <a:pathLst>
                <a:path h="2241900">
                  <a:moveTo>
                    <a:pt x="0" y="0"/>
                  </a:moveTo>
                  <a:lnTo>
                    <a:pt x="0" y="2241900"/>
                  </a:lnTo>
                </a:path>
              </a:pathLst>
            </a:custGeom>
            <a:ln w="2857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" name="Shape 4808"/>
            <p:cNvSpPr/>
            <p:nvPr/>
          </p:nvSpPr>
          <p:spPr>
            <a:xfrm>
              <a:off x="2121276" y="2403283"/>
              <a:ext cx="1020974" cy="717293"/>
            </a:xfrm>
            <a:custGeom>
              <a:avLst/>
              <a:gdLst/>
              <a:ahLst/>
              <a:cxnLst/>
              <a:rect l="0" t="0" r="0" b="0"/>
              <a:pathLst>
                <a:path w="1020974" h="717293">
                  <a:moveTo>
                    <a:pt x="1020974" y="717293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4809"/>
            <p:cNvSpPr/>
            <p:nvPr/>
          </p:nvSpPr>
          <p:spPr>
            <a:xfrm>
              <a:off x="2050537" y="2353585"/>
              <a:ext cx="88827" cy="75444"/>
            </a:xfrm>
            <a:custGeom>
              <a:avLst/>
              <a:gdLst/>
              <a:ahLst/>
              <a:cxnLst/>
              <a:rect l="0" t="0" r="0" b="0"/>
              <a:pathLst>
                <a:path w="88827" h="75444">
                  <a:moveTo>
                    <a:pt x="0" y="0"/>
                  </a:moveTo>
                  <a:lnTo>
                    <a:pt x="88827" y="23951"/>
                  </a:lnTo>
                  <a:lnTo>
                    <a:pt x="52650" y="75444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666666"/>
            </a:lnRef>
            <a:fillRef idx="1">
              <a:srgbClr val="6666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4813"/>
            <p:cNvSpPr/>
            <p:nvPr/>
          </p:nvSpPr>
          <p:spPr>
            <a:xfrm>
              <a:off x="2795964" y="2151154"/>
              <a:ext cx="478786" cy="981472"/>
            </a:xfrm>
            <a:custGeom>
              <a:avLst/>
              <a:gdLst/>
              <a:ahLst/>
              <a:cxnLst/>
              <a:rect l="0" t="0" r="0" b="0"/>
              <a:pathLst>
                <a:path w="478786" h="981472">
                  <a:moveTo>
                    <a:pt x="478786" y="981472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4814"/>
            <p:cNvSpPr/>
            <p:nvPr/>
          </p:nvSpPr>
          <p:spPr>
            <a:xfrm>
              <a:off x="2758060" y="2073455"/>
              <a:ext cx="66183" cy="91494"/>
            </a:xfrm>
            <a:custGeom>
              <a:avLst/>
              <a:gdLst/>
              <a:ahLst/>
              <a:cxnLst/>
              <a:rect l="0" t="0" r="0" b="0"/>
              <a:pathLst>
                <a:path w="66183" h="91494">
                  <a:moveTo>
                    <a:pt x="0" y="0"/>
                  </a:moveTo>
                  <a:lnTo>
                    <a:pt x="66183" y="63903"/>
                  </a:lnTo>
                  <a:lnTo>
                    <a:pt x="9623" y="91494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666666"/>
            </a:lnRef>
            <a:fillRef idx="1">
              <a:srgbClr val="6666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6524093" y="4331499"/>
            <a:ext cx="3044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“3-layer Neural Net”, or</a:t>
            </a:r>
          </a:p>
          <a:p>
            <a:r>
              <a:rPr lang="en-US" dirty="0">
                <a:latin typeface="ArialMT"/>
              </a:rPr>
              <a:t>“2-hidden-layer Neural Net”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056883" y="5255511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-BoldMT"/>
              </a:rPr>
              <a:t>“Fully-connected” layers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299530" y="4364421"/>
            <a:ext cx="336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MT"/>
              </a:rPr>
              <a:t>“2-layer Neural Net”, or</a:t>
            </a:r>
          </a:p>
          <a:p>
            <a:r>
              <a:rPr lang="en-US" dirty="0">
                <a:latin typeface="ArialMT"/>
              </a:rPr>
              <a:t>“1-hidden-layer Neural Net”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11443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feed-forward computation of a neural network</a:t>
            </a:r>
            <a:endParaRPr lang="ru-RU" b="1" dirty="0"/>
          </a:p>
        </p:txBody>
      </p:sp>
      <p:grpSp>
        <p:nvGrpSpPr>
          <p:cNvPr id="4" name="Group 27573"/>
          <p:cNvGrpSpPr>
            <a:grpSpLocks noChangeAspect="1"/>
          </p:cNvGrpSpPr>
          <p:nvPr/>
        </p:nvGrpSpPr>
        <p:grpSpPr>
          <a:xfrm>
            <a:off x="2232840" y="1690688"/>
            <a:ext cx="7726319" cy="4281487"/>
            <a:chOff x="0" y="0"/>
            <a:chExt cx="6743700" cy="3737261"/>
          </a:xfrm>
        </p:grpSpPr>
        <p:pic>
          <p:nvPicPr>
            <p:cNvPr id="5" name="Picture 486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28775" y="0"/>
              <a:ext cx="4604951" cy="2258800"/>
            </a:xfrm>
            <a:prstGeom prst="rect">
              <a:avLst/>
            </a:prstGeom>
          </p:spPr>
        </p:pic>
        <p:pic>
          <p:nvPicPr>
            <p:cNvPr id="6" name="Picture 486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336"/>
              <a:ext cx="6743700" cy="130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45044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time</a:t>
            </a:r>
            <a:endParaRPr lang="ru-RU" b="1" dirty="0"/>
          </a:p>
        </p:txBody>
      </p:sp>
      <p:grpSp>
        <p:nvGrpSpPr>
          <p:cNvPr id="4" name="Group 19878"/>
          <p:cNvGrpSpPr>
            <a:grpSpLocks noChangeAspect="1"/>
          </p:cNvGrpSpPr>
          <p:nvPr/>
        </p:nvGrpSpPr>
        <p:grpSpPr>
          <a:xfrm>
            <a:off x="535622" y="1588057"/>
            <a:ext cx="5953125" cy="2470324"/>
            <a:chOff x="0" y="0"/>
            <a:chExt cx="7546229" cy="3131463"/>
          </a:xfrm>
        </p:grpSpPr>
        <p:pic>
          <p:nvPicPr>
            <p:cNvPr id="5" name="Picture 427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546229" cy="2678875"/>
            </a:xfrm>
            <a:prstGeom prst="rect">
              <a:avLst/>
            </a:prstGeom>
          </p:spPr>
        </p:pic>
        <p:sp>
          <p:nvSpPr>
            <p:cNvPr id="6" name="Shape 4280"/>
            <p:cNvSpPr/>
            <p:nvPr/>
          </p:nvSpPr>
          <p:spPr>
            <a:xfrm>
              <a:off x="5966205" y="2892663"/>
              <a:ext cx="0" cy="238800"/>
            </a:xfrm>
            <a:custGeom>
              <a:avLst/>
              <a:gdLst/>
              <a:ahLst/>
              <a:cxnLst/>
              <a:rect l="0" t="0" r="0" b="0"/>
              <a:pathLst>
                <a:path h="238800">
                  <a:moveTo>
                    <a:pt x="0" y="238800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" name="Shape 4281"/>
            <p:cNvSpPr/>
            <p:nvPr/>
          </p:nvSpPr>
          <p:spPr>
            <a:xfrm>
              <a:off x="5934740" y="2806212"/>
              <a:ext cx="62931" cy="86451"/>
            </a:xfrm>
            <a:custGeom>
              <a:avLst/>
              <a:gdLst/>
              <a:ahLst/>
              <a:cxnLst/>
              <a:rect l="0" t="0" r="0" b="0"/>
              <a:pathLst>
                <a:path w="62931" h="86451">
                  <a:moveTo>
                    <a:pt x="31466" y="0"/>
                  </a:moveTo>
                  <a:lnTo>
                    <a:pt x="62931" y="86451"/>
                  </a:lnTo>
                  <a:lnTo>
                    <a:pt x="0" y="86451"/>
                  </a:lnTo>
                  <a:lnTo>
                    <a:pt x="31466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666666"/>
            </a:lnRef>
            <a:fillRef idx="1">
              <a:srgbClr val="6666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8" name="Прямоугольник 7"/>
          <p:cNvSpPr/>
          <p:nvPr/>
        </p:nvSpPr>
        <p:spPr>
          <a:xfrm>
            <a:off x="6800850" y="2460036"/>
            <a:ext cx="4621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Setting the number of layers and their sizes</a:t>
            </a:r>
            <a:endParaRPr lang="ru-RU" dirty="0"/>
          </a:p>
        </p:txBody>
      </p:sp>
      <p:pic>
        <p:nvPicPr>
          <p:cNvPr id="9" name="Picture 43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20" y="3801800"/>
            <a:ext cx="5953125" cy="217791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359658" y="6181067"/>
            <a:ext cx="8432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http://</a:t>
            </a:r>
            <a:r>
              <a:rPr lang="ru-RU" dirty="0" smtClean="0">
                <a:hlinkClick r:id="rId4"/>
              </a:rPr>
              <a:t>cs.stanford.edu/people/karpathy/convnetjs/demo/classify2d.html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800850" y="4673055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Setting </a:t>
            </a:r>
            <a:r>
              <a:rPr lang="en-US" dirty="0" smtClean="0">
                <a:latin typeface="ArialMT"/>
              </a:rPr>
              <a:t>regularization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36944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arrange </a:t>
            </a:r>
            <a:r>
              <a:rPr lang="en-US" dirty="0" smtClean="0"/>
              <a:t>neurons into fully-connected layers</a:t>
            </a:r>
          </a:p>
          <a:p>
            <a:r>
              <a:rPr lang="en-US" dirty="0"/>
              <a:t>The abstraction of a </a:t>
            </a:r>
            <a:r>
              <a:rPr lang="en-US" b="1" dirty="0"/>
              <a:t>layer </a:t>
            </a:r>
            <a:r>
              <a:rPr lang="en-US" dirty="0"/>
              <a:t>has the nice property that </a:t>
            </a:r>
            <a:r>
              <a:rPr lang="en-US" dirty="0" smtClean="0"/>
              <a:t>it allows </a:t>
            </a:r>
            <a:r>
              <a:rPr lang="en-US" dirty="0"/>
              <a:t>us to use efficient </a:t>
            </a:r>
            <a:r>
              <a:rPr lang="en-US" dirty="0" err="1"/>
              <a:t>vectorized</a:t>
            </a:r>
            <a:r>
              <a:rPr lang="en-US" dirty="0"/>
              <a:t> code (e.g. </a:t>
            </a:r>
            <a:r>
              <a:rPr lang="en-US" dirty="0" smtClean="0"/>
              <a:t>matrix multiplies)</a:t>
            </a:r>
          </a:p>
          <a:p>
            <a:r>
              <a:rPr lang="en-US" dirty="0"/>
              <a:t>Neural networks are not really </a:t>
            </a:r>
            <a:r>
              <a:rPr lang="en-US" i="1" dirty="0" smtClean="0"/>
              <a:t>neural</a:t>
            </a:r>
          </a:p>
          <a:p>
            <a:r>
              <a:rPr lang="en-US" dirty="0"/>
              <a:t>Next time: </a:t>
            </a:r>
            <a:r>
              <a:rPr lang="en-US" b="1" dirty="0"/>
              <a:t>Convolutional Neural Networks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07994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 flipH="1">
            <a:off x="3931627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56644" y="562708"/>
            <a:ext cx="2006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current W:</a:t>
            </a:r>
            <a:endParaRPr lang="ru-RU" sz="3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56643" y="1470218"/>
            <a:ext cx="22484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[0.34,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-1.11,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1.25347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010069" y="1470218"/>
            <a:ext cx="1809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FF"/>
                </a:solidFill>
              </a:rPr>
              <a:t>[?,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?,…]</a:t>
            </a:r>
            <a:endParaRPr lang="ru-RU" sz="28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7866072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8693548" y="562708"/>
            <a:ext cx="2970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gradient </a:t>
            </a:r>
            <a:r>
              <a:rPr lang="en-US" sz="3200" b="1" dirty="0" err="1" smtClean="0">
                <a:solidFill>
                  <a:srgbClr val="0000FF"/>
                </a:solidFill>
              </a:rPr>
              <a:t>dL</a:t>
            </a:r>
            <a:r>
              <a:rPr lang="en-US" sz="3200" b="1" dirty="0" smtClean="0">
                <a:solidFill>
                  <a:srgbClr val="0000FF"/>
                </a:solidFill>
              </a:rPr>
              <a:t>/</a:t>
            </a:r>
            <a:r>
              <a:rPr lang="en-US" sz="3200" b="1" dirty="0" err="1" smtClean="0">
                <a:solidFill>
                  <a:srgbClr val="0000FF"/>
                </a:solidFill>
              </a:rPr>
              <a:t>dW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endParaRPr lang="ru-RU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1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 flipH="1">
            <a:off x="3931627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56644" y="562708"/>
            <a:ext cx="2006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current W:</a:t>
            </a:r>
            <a:endParaRPr lang="ru-RU" sz="3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56643" y="1470218"/>
            <a:ext cx="22484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[0.34,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-1.11,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1.25347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010069" y="1470218"/>
            <a:ext cx="1809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FF"/>
                </a:solidFill>
              </a:rPr>
              <a:t>[?,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?,…]</a:t>
            </a:r>
            <a:endParaRPr lang="ru-RU" sz="28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7866072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462097" y="562708"/>
            <a:ext cx="3005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 + h </a:t>
            </a:r>
            <a:r>
              <a:rPr lang="en-US" sz="3200" dirty="0"/>
              <a:t>(first dim)</a:t>
            </a:r>
            <a:r>
              <a:rPr lang="en-US" sz="3200" b="1" dirty="0"/>
              <a:t>:</a:t>
            </a:r>
            <a:endParaRPr lang="ru-RU" sz="32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766897" y="1470218"/>
            <a:ext cx="2438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[0.34 + </a:t>
            </a:r>
            <a:r>
              <a:rPr lang="ru-RU" sz="2800" b="1" dirty="0">
                <a:solidFill>
                  <a:srgbClr val="000000"/>
                </a:solidFill>
              </a:rPr>
              <a:t>0.0001</a:t>
            </a:r>
            <a:r>
              <a:rPr lang="ru-RU" sz="2800" dirty="0">
                <a:solidFill>
                  <a:srgbClr val="000000"/>
                </a:solidFill>
              </a:rPr>
              <a:t>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-1.11,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1.25322</a:t>
            </a:r>
            <a:endParaRPr lang="ru-RU" sz="2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693548" y="562708"/>
            <a:ext cx="2970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gradient </a:t>
            </a:r>
            <a:r>
              <a:rPr lang="en-US" sz="3200" b="1" dirty="0" err="1" smtClean="0">
                <a:solidFill>
                  <a:srgbClr val="0000FF"/>
                </a:solidFill>
              </a:rPr>
              <a:t>dL</a:t>
            </a:r>
            <a:r>
              <a:rPr lang="en-US" sz="3200" b="1" dirty="0" smtClean="0">
                <a:solidFill>
                  <a:srgbClr val="0000FF"/>
                </a:solidFill>
              </a:rPr>
              <a:t>/</a:t>
            </a:r>
            <a:r>
              <a:rPr lang="en-US" sz="3200" b="1" dirty="0" err="1" smtClean="0">
                <a:solidFill>
                  <a:srgbClr val="0000FF"/>
                </a:solidFill>
              </a:rPr>
              <a:t>dW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endParaRPr lang="ru-RU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 flipH="1">
            <a:off x="3931627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56644" y="562708"/>
            <a:ext cx="2006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current W:</a:t>
            </a:r>
            <a:endParaRPr lang="ru-RU" sz="3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56643" y="1470218"/>
            <a:ext cx="22484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[0.34,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-1.11,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1.25347</a:t>
            </a:r>
            <a:endParaRPr lang="ru-RU" sz="2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693548" y="562708"/>
            <a:ext cx="2970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gradient </a:t>
            </a:r>
            <a:r>
              <a:rPr lang="en-US" sz="3200" b="1" dirty="0" err="1" smtClean="0">
                <a:solidFill>
                  <a:srgbClr val="0000FF"/>
                </a:solidFill>
              </a:rPr>
              <a:t>dL</a:t>
            </a:r>
            <a:r>
              <a:rPr lang="en-US" sz="3200" b="1" dirty="0" smtClean="0">
                <a:solidFill>
                  <a:srgbClr val="0000FF"/>
                </a:solidFill>
              </a:rPr>
              <a:t>/</a:t>
            </a:r>
            <a:r>
              <a:rPr lang="en-US" sz="3200" b="1" dirty="0" err="1" smtClean="0">
                <a:solidFill>
                  <a:srgbClr val="0000FF"/>
                </a:solidFill>
              </a:rPr>
              <a:t>dW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endParaRPr lang="ru-RU" sz="3200" dirty="0">
              <a:solidFill>
                <a:srgbClr val="0000FF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010069" y="1470218"/>
            <a:ext cx="1809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00FF"/>
                </a:solidFill>
              </a:rPr>
              <a:t>[</a:t>
            </a:r>
            <a:r>
              <a:rPr lang="ru-RU" sz="2800" b="1" dirty="0" smtClean="0">
                <a:solidFill>
                  <a:schemeClr val="accent6"/>
                </a:solidFill>
              </a:rPr>
              <a:t>-</a:t>
            </a:r>
            <a:r>
              <a:rPr lang="ru-RU" sz="2800" b="1" dirty="0">
                <a:solidFill>
                  <a:schemeClr val="accent6"/>
                </a:solidFill>
              </a:rPr>
              <a:t>2.5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?,…]</a:t>
            </a:r>
            <a:endParaRPr lang="ru-RU" sz="28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7866072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462097" y="562708"/>
            <a:ext cx="3005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 + h </a:t>
            </a:r>
            <a:r>
              <a:rPr lang="en-US" sz="3200" dirty="0"/>
              <a:t>(first dim)</a:t>
            </a:r>
            <a:r>
              <a:rPr lang="en-US" sz="3200" b="1" dirty="0"/>
              <a:t>:</a:t>
            </a:r>
            <a:endParaRPr lang="ru-RU" sz="32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766897" y="1470218"/>
            <a:ext cx="2438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[0.34 + </a:t>
            </a:r>
            <a:r>
              <a:rPr lang="ru-RU" sz="2800" b="1" dirty="0">
                <a:solidFill>
                  <a:srgbClr val="000000"/>
                </a:solidFill>
              </a:rPr>
              <a:t>0.0001</a:t>
            </a:r>
            <a:r>
              <a:rPr lang="ru-RU" sz="2800" dirty="0">
                <a:solidFill>
                  <a:srgbClr val="000000"/>
                </a:solidFill>
              </a:rPr>
              <a:t>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-1.11,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1.25322</a:t>
            </a:r>
            <a:endParaRPr lang="ru-RU" sz="2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273273" y="2818571"/>
            <a:ext cx="3569674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8761D"/>
                </a:solidFill>
              </a:rPr>
              <a:t>(</a:t>
            </a:r>
            <a:r>
              <a:rPr lang="ru-RU" sz="2400" dirty="0">
                <a:solidFill>
                  <a:srgbClr val="FF0000"/>
                </a:solidFill>
              </a:rPr>
              <a:t>1.25322 </a:t>
            </a:r>
            <a:r>
              <a:rPr lang="ru-RU" sz="2400" dirty="0">
                <a:solidFill>
                  <a:srgbClr val="38761D"/>
                </a:solidFill>
              </a:rPr>
              <a:t>- </a:t>
            </a:r>
            <a:r>
              <a:rPr lang="ru-RU" sz="2400" dirty="0">
                <a:solidFill>
                  <a:srgbClr val="FF0000"/>
                </a:solidFill>
              </a:rPr>
              <a:t>1.25347</a:t>
            </a:r>
            <a:r>
              <a:rPr lang="ru-RU" sz="2400" dirty="0">
                <a:solidFill>
                  <a:srgbClr val="38761D"/>
                </a:solidFill>
              </a:rPr>
              <a:t>)/0.0001</a:t>
            </a:r>
          </a:p>
          <a:p>
            <a:r>
              <a:rPr lang="ru-RU" sz="2400" dirty="0">
                <a:solidFill>
                  <a:srgbClr val="38761D"/>
                </a:solidFill>
              </a:rPr>
              <a:t>= -</a:t>
            </a:r>
            <a:r>
              <a:rPr lang="ru-RU" sz="2400" dirty="0" smtClean="0">
                <a:solidFill>
                  <a:srgbClr val="38761D"/>
                </a:solidFill>
              </a:rPr>
              <a:t>2.5</a:t>
            </a:r>
            <a:endParaRPr lang="en-US" sz="2400" dirty="0" smtClean="0">
              <a:solidFill>
                <a:srgbClr val="38761D"/>
              </a:solidFill>
            </a:endParaRPr>
          </a:p>
          <a:p>
            <a:endParaRPr lang="en-US" sz="2400" dirty="0">
              <a:solidFill>
                <a:srgbClr val="38761D"/>
              </a:solidFill>
            </a:endParaRPr>
          </a:p>
          <a:p>
            <a:endParaRPr lang="en-US" sz="2400" dirty="0" smtClean="0">
              <a:solidFill>
                <a:srgbClr val="38761D"/>
              </a:solidFill>
            </a:endParaRPr>
          </a:p>
          <a:p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8360448" y="3893571"/>
                <a:ext cx="3372783" cy="629852"/>
              </a:xfrm>
              <a:prstGeom prst="rect">
                <a:avLst/>
              </a:prstGeom>
              <a:ln w="25400">
                <a:solidFill>
                  <a:schemeClr val="accent6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448" y="3893571"/>
                <a:ext cx="3372783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Прямая со стрелкой 2"/>
          <p:cNvCxnSpPr>
            <a:stCxn id="15" idx="0"/>
          </p:cNvCxnSpPr>
          <p:nvPr/>
        </p:nvCxnSpPr>
        <p:spPr>
          <a:xfrm flipH="1" flipV="1">
            <a:off x="9648825" y="2009775"/>
            <a:ext cx="409285" cy="808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71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 flipH="1">
            <a:off x="3931627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56644" y="562708"/>
            <a:ext cx="2006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current W:</a:t>
            </a:r>
            <a:endParaRPr lang="ru-RU" sz="3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56643" y="1470218"/>
            <a:ext cx="22484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[0.34,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-1.11,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1.25347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010069" y="1470218"/>
            <a:ext cx="1809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00FF"/>
                </a:solidFill>
              </a:rPr>
              <a:t>[-</a:t>
            </a:r>
            <a:r>
              <a:rPr lang="ru-RU" sz="2800" dirty="0">
                <a:solidFill>
                  <a:srgbClr val="0000FF"/>
                </a:solidFill>
              </a:rPr>
              <a:t>2.5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?,…]</a:t>
            </a:r>
            <a:endParaRPr lang="ru-RU" sz="28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7866072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252547" y="562708"/>
            <a:ext cx="3539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 + h </a:t>
            </a:r>
            <a:r>
              <a:rPr lang="en-US" sz="3200" dirty="0" smtClean="0"/>
              <a:t>(second </a:t>
            </a:r>
            <a:r>
              <a:rPr lang="en-US" sz="3200" dirty="0"/>
              <a:t>dim)</a:t>
            </a:r>
            <a:r>
              <a:rPr lang="en-US" sz="3200" b="1" dirty="0"/>
              <a:t>:</a:t>
            </a:r>
            <a:endParaRPr lang="ru-RU" sz="32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766897" y="1470218"/>
            <a:ext cx="2438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</a:t>
            </a:r>
            <a:r>
              <a:rPr lang="ru-RU" sz="2800" dirty="0" smtClean="0">
                <a:solidFill>
                  <a:srgbClr val="000000"/>
                </a:solidFill>
              </a:rPr>
              <a:t>0.34,</a:t>
            </a:r>
            <a:endParaRPr lang="ru-RU" sz="2800" dirty="0">
              <a:solidFill>
                <a:srgbClr val="000000"/>
              </a:solidFill>
            </a:endParaRPr>
          </a:p>
          <a:p>
            <a:r>
              <a:rPr lang="ru-RU" sz="2800" dirty="0">
                <a:solidFill>
                  <a:srgbClr val="000000"/>
                </a:solidFill>
              </a:rPr>
              <a:t>-</a:t>
            </a:r>
            <a:r>
              <a:rPr lang="ru-RU" sz="2800" dirty="0" smtClean="0">
                <a:solidFill>
                  <a:srgbClr val="000000"/>
                </a:solidFill>
              </a:rPr>
              <a:t>1.11</a:t>
            </a:r>
            <a:r>
              <a:rPr lang="ru-RU" sz="2800" dirty="0">
                <a:solidFill>
                  <a:srgbClr val="000000"/>
                </a:solidFill>
              </a:rPr>
              <a:t> + </a:t>
            </a:r>
            <a:r>
              <a:rPr lang="ru-RU" sz="2800" b="1" dirty="0">
                <a:solidFill>
                  <a:srgbClr val="000000"/>
                </a:solidFill>
              </a:rPr>
              <a:t>0.0001</a:t>
            </a:r>
            <a:r>
              <a:rPr lang="ru-RU" sz="2800" dirty="0" smtClean="0">
                <a:solidFill>
                  <a:srgbClr val="000000"/>
                </a:solidFill>
              </a:rPr>
              <a:t>,</a:t>
            </a:r>
            <a:endParaRPr lang="ru-RU" sz="2800" dirty="0">
              <a:solidFill>
                <a:srgbClr val="000000"/>
              </a:solidFill>
            </a:endParaRP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1.25322</a:t>
            </a:r>
            <a:endParaRPr lang="ru-RU" sz="2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693548" y="562708"/>
            <a:ext cx="2970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gradient </a:t>
            </a:r>
            <a:r>
              <a:rPr lang="en-US" sz="3200" b="1" dirty="0" err="1" smtClean="0">
                <a:solidFill>
                  <a:srgbClr val="0000FF"/>
                </a:solidFill>
              </a:rPr>
              <a:t>dL</a:t>
            </a:r>
            <a:r>
              <a:rPr lang="en-US" sz="3200" b="1" dirty="0" smtClean="0">
                <a:solidFill>
                  <a:srgbClr val="0000FF"/>
                </a:solidFill>
              </a:rPr>
              <a:t>/</a:t>
            </a:r>
            <a:r>
              <a:rPr lang="en-US" sz="3200" b="1" dirty="0" err="1" smtClean="0">
                <a:solidFill>
                  <a:srgbClr val="0000FF"/>
                </a:solidFill>
              </a:rPr>
              <a:t>dW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endParaRPr lang="ru-RU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4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 flipH="1">
            <a:off x="3931627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56644" y="562708"/>
            <a:ext cx="2006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current W:</a:t>
            </a:r>
            <a:endParaRPr lang="ru-RU" sz="3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56643" y="1470218"/>
            <a:ext cx="22484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[0.34,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-1.11,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1.25347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010069" y="1470218"/>
            <a:ext cx="1809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00FF"/>
                </a:solidFill>
              </a:rPr>
              <a:t>[-</a:t>
            </a:r>
            <a:r>
              <a:rPr lang="ru-RU" sz="2800" dirty="0">
                <a:solidFill>
                  <a:srgbClr val="0000FF"/>
                </a:solidFill>
              </a:rPr>
              <a:t>2.5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en-US" sz="2800" b="1" dirty="0" smtClean="0">
                <a:solidFill>
                  <a:schemeClr val="accent6"/>
                </a:solidFill>
              </a:rPr>
              <a:t>0.6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?,…]</a:t>
            </a:r>
            <a:endParaRPr lang="ru-RU" sz="28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7866072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252547" y="562708"/>
            <a:ext cx="3539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 + h </a:t>
            </a:r>
            <a:r>
              <a:rPr lang="en-US" sz="3200" dirty="0" smtClean="0"/>
              <a:t>(second </a:t>
            </a:r>
            <a:r>
              <a:rPr lang="en-US" sz="3200" dirty="0"/>
              <a:t>dim)</a:t>
            </a:r>
            <a:r>
              <a:rPr lang="en-US" sz="3200" b="1" dirty="0"/>
              <a:t>:</a:t>
            </a:r>
            <a:endParaRPr lang="ru-RU" sz="32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766897" y="1470218"/>
            <a:ext cx="2438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</a:t>
            </a:r>
            <a:r>
              <a:rPr lang="ru-RU" sz="2800" dirty="0" smtClean="0">
                <a:solidFill>
                  <a:srgbClr val="000000"/>
                </a:solidFill>
              </a:rPr>
              <a:t>0.34,</a:t>
            </a:r>
            <a:endParaRPr lang="ru-RU" sz="2800" dirty="0">
              <a:solidFill>
                <a:srgbClr val="000000"/>
              </a:solidFill>
            </a:endParaRPr>
          </a:p>
          <a:p>
            <a:r>
              <a:rPr lang="ru-RU" sz="2800" dirty="0">
                <a:solidFill>
                  <a:srgbClr val="000000"/>
                </a:solidFill>
              </a:rPr>
              <a:t>-</a:t>
            </a:r>
            <a:r>
              <a:rPr lang="ru-RU" sz="2800" dirty="0" smtClean="0">
                <a:solidFill>
                  <a:srgbClr val="000000"/>
                </a:solidFill>
              </a:rPr>
              <a:t>1.11</a:t>
            </a:r>
            <a:r>
              <a:rPr lang="ru-RU" sz="2800" dirty="0">
                <a:solidFill>
                  <a:srgbClr val="000000"/>
                </a:solidFill>
              </a:rPr>
              <a:t> + </a:t>
            </a:r>
            <a:r>
              <a:rPr lang="ru-RU" sz="2800" b="1" dirty="0">
                <a:solidFill>
                  <a:srgbClr val="000000"/>
                </a:solidFill>
              </a:rPr>
              <a:t>0.0001</a:t>
            </a:r>
            <a:r>
              <a:rPr lang="ru-RU" sz="2800" dirty="0" smtClean="0">
                <a:solidFill>
                  <a:srgbClr val="000000"/>
                </a:solidFill>
              </a:rPr>
              <a:t>,</a:t>
            </a:r>
            <a:endParaRPr lang="ru-RU" sz="2800" dirty="0">
              <a:solidFill>
                <a:srgbClr val="000000"/>
              </a:solidFill>
            </a:endParaRP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1.25353</a:t>
            </a:r>
            <a:endParaRPr lang="ru-RU" sz="2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301848" y="3247196"/>
            <a:ext cx="3569674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8761D"/>
                </a:solidFill>
              </a:rPr>
              <a:t>(</a:t>
            </a:r>
            <a:r>
              <a:rPr lang="ru-RU" sz="2400" dirty="0">
                <a:solidFill>
                  <a:srgbClr val="FF0000"/>
                </a:solidFill>
              </a:rPr>
              <a:t>1.25353 </a:t>
            </a:r>
            <a:r>
              <a:rPr lang="ru-RU" sz="2400" dirty="0">
                <a:solidFill>
                  <a:srgbClr val="38761D"/>
                </a:solidFill>
              </a:rPr>
              <a:t>- </a:t>
            </a:r>
            <a:r>
              <a:rPr lang="ru-RU" sz="2400" dirty="0">
                <a:solidFill>
                  <a:srgbClr val="FF0000"/>
                </a:solidFill>
              </a:rPr>
              <a:t>1.25347</a:t>
            </a:r>
            <a:r>
              <a:rPr lang="ru-RU" sz="2400" dirty="0">
                <a:solidFill>
                  <a:srgbClr val="38761D"/>
                </a:solidFill>
              </a:rPr>
              <a:t>)/0.0001</a:t>
            </a:r>
          </a:p>
          <a:p>
            <a:r>
              <a:rPr lang="ru-RU" sz="2400" dirty="0">
                <a:solidFill>
                  <a:srgbClr val="38761D"/>
                </a:solidFill>
              </a:rPr>
              <a:t>= 0.6</a:t>
            </a:r>
            <a:endParaRPr lang="en-US" sz="2400" dirty="0" smtClean="0">
              <a:solidFill>
                <a:srgbClr val="38761D"/>
              </a:solidFill>
            </a:endParaRPr>
          </a:p>
          <a:p>
            <a:endParaRPr lang="en-US" sz="2400" dirty="0" smtClean="0">
              <a:solidFill>
                <a:srgbClr val="38761D"/>
              </a:solidFill>
            </a:endParaRPr>
          </a:p>
          <a:p>
            <a:endParaRPr lang="en-US" sz="2400" dirty="0" smtClean="0">
              <a:solidFill>
                <a:srgbClr val="38761D"/>
              </a:solidFill>
            </a:endParaRPr>
          </a:p>
          <a:p>
            <a:endParaRPr lang="ru-RU" sz="2400" dirty="0"/>
          </a:p>
        </p:txBody>
      </p:sp>
      <p:cxnSp>
        <p:nvCxnSpPr>
          <p:cNvPr id="3" name="Прямая со стрелкой 2"/>
          <p:cNvCxnSpPr>
            <a:stCxn id="15" idx="0"/>
          </p:cNvCxnSpPr>
          <p:nvPr/>
        </p:nvCxnSpPr>
        <p:spPr>
          <a:xfrm flipH="1" flipV="1">
            <a:off x="9582150" y="2428875"/>
            <a:ext cx="504535" cy="818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8693548" y="562708"/>
            <a:ext cx="2970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gradient </a:t>
            </a:r>
            <a:r>
              <a:rPr lang="en-US" sz="3200" b="1" dirty="0" err="1" smtClean="0">
                <a:solidFill>
                  <a:srgbClr val="0000FF"/>
                </a:solidFill>
              </a:rPr>
              <a:t>dL</a:t>
            </a:r>
            <a:r>
              <a:rPr lang="en-US" sz="3200" b="1" dirty="0" smtClean="0">
                <a:solidFill>
                  <a:srgbClr val="0000FF"/>
                </a:solidFill>
              </a:rPr>
              <a:t>/</a:t>
            </a:r>
            <a:r>
              <a:rPr lang="en-US" sz="3200" b="1" dirty="0" err="1" smtClean="0">
                <a:solidFill>
                  <a:srgbClr val="0000FF"/>
                </a:solidFill>
              </a:rPr>
              <a:t>dW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endParaRPr lang="ru-RU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8400293" y="4306809"/>
                <a:ext cx="3372783" cy="629852"/>
              </a:xfrm>
              <a:prstGeom prst="rect">
                <a:avLst/>
              </a:prstGeom>
              <a:ln w="25400">
                <a:solidFill>
                  <a:schemeClr val="accent6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93" y="4306809"/>
                <a:ext cx="3372783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2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 flipH="1">
            <a:off x="3931627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56644" y="562708"/>
            <a:ext cx="2006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current W:</a:t>
            </a:r>
            <a:endParaRPr lang="ru-RU" sz="3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56643" y="1470218"/>
            <a:ext cx="22484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[0.34,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-1.11,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1.25347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010069" y="1470218"/>
            <a:ext cx="1809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00FF"/>
                </a:solidFill>
              </a:rPr>
              <a:t>[-</a:t>
            </a:r>
            <a:r>
              <a:rPr lang="ru-RU" sz="2800" dirty="0">
                <a:solidFill>
                  <a:srgbClr val="0000FF"/>
                </a:solidFill>
              </a:rPr>
              <a:t>2.5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0000FF"/>
                </a:solidFill>
              </a:rPr>
              <a:t>0.6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?,…]</a:t>
            </a:r>
            <a:endParaRPr lang="ru-RU" sz="28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7866072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252547" y="562708"/>
            <a:ext cx="31534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 + h </a:t>
            </a:r>
            <a:r>
              <a:rPr lang="en-US" sz="3200" dirty="0" smtClean="0"/>
              <a:t>(</a:t>
            </a:r>
            <a:r>
              <a:rPr lang="en-US" sz="3200" dirty="0"/>
              <a:t>third</a:t>
            </a:r>
            <a:r>
              <a:rPr lang="en-US" sz="3200" dirty="0" smtClean="0"/>
              <a:t> </a:t>
            </a:r>
            <a:r>
              <a:rPr lang="en-US" sz="3200" dirty="0"/>
              <a:t>dim)</a:t>
            </a:r>
            <a:r>
              <a:rPr lang="en-US" sz="3200" b="1" dirty="0"/>
              <a:t>:</a:t>
            </a:r>
            <a:endParaRPr lang="ru-RU" sz="32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766897" y="1470218"/>
            <a:ext cx="2438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</a:t>
            </a:r>
            <a:r>
              <a:rPr lang="ru-RU" sz="2800" dirty="0" smtClean="0">
                <a:solidFill>
                  <a:srgbClr val="000000"/>
                </a:solidFill>
              </a:rPr>
              <a:t>0.34,</a:t>
            </a:r>
            <a:endParaRPr lang="ru-RU" sz="2800" dirty="0">
              <a:solidFill>
                <a:srgbClr val="000000"/>
              </a:solidFill>
            </a:endParaRPr>
          </a:p>
          <a:p>
            <a:r>
              <a:rPr lang="ru-RU" sz="2800" dirty="0">
                <a:solidFill>
                  <a:srgbClr val="000000"/>
                </a:solidFill>
              </a:rPr>
              <a:t>-</a:t>
            </a:r>
            <a:r>
              <a:rPr lang="ru-RU" sz="2800" dirty="0" smtClean="0">
                <a:solidFill>
                  <a:srgbClr val="000000"/>
                </a:solidFill>
              </a:rPr>
              <a:t>1.11,</a:t>
            </a:r>
            <a:endParaRPr lang="ru-RU" sz="2800" dirty="0">
              <a:solidFill>
                <a:srgbClr val="000000"/>
              </a:solidFill>
            </a:endParaRPr>
          </a:p>
          <a:p>
            <a:r>
              <a:rPr lang="ru-RU" sz="2800" dirty="0" smtClean="0">
                <a:solidFill>
                  <a:srgbClr val="000000"/>
                </a:solidFill>
              </a:rPr>
              <a:t>0.78</a:t>
            </a:r>
            <a:r>
              <a:rPr lang="ru-RU" sz="2800" dirty="0">
                <a:solidFill>
                  <a:srgbClr val="000000"/>
                </a:solidFill>
              </a:rPr>
              <a:t> + </a:t>
            </a:r>
            <a:r>
              <a:rPr lang="ru-RU" sz="2800" b="1" dirty="0">
                <a:solidFill>
                  <a:srgbClr val="000000"/>
                </a:solidFill>
              </a:rPr>
              <a:t>0.0001</a:t>
            </a:r>
            <a:r>
              <a:rPr lang="ru-RU" sz="2800" dirty="0" smtClean="0">
                <a:solidFill>
                  <a:srgbClr val="000000"/>
                </a:solidFill>
              </a:rPr>
              <a:t>,</a:t>
            </a:r>
            <a:endParaRPr lang="ru-RU" sz="2800" dirty="0">
              <a:solidFill>
                <a:srgbClr val="000000"/>
              </a:solidFill>
            </a:endParaRP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1.25347</a:t>
            </a:r>
            <a:endParaRPr lang="ru-RU" sz="2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693548" y="562708"/>
            <a:ext cx="2970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gradient </a:t>
            </a:r>
            <a:r>
              <a:rPr lang="en-US" sz="3200" b="1" dirty="0" err="1" smtClean="0">
                <a:solidFill>
                  <a:srgbClr val="0000FF"/>
                </a:solidFill>
              </a:rPr>
              <a:t>dL</a:t>
            </a:r>
            <a:r>
              <a:rPr lang="en-US" sz="3200" b="1" dirty="0" smtClean="0">
                <a:solidFill>
                  <a:srgbClr val="0000FF"/>
                </a:solidFill>
              </a:rPr>
              <a:t>/</a:t>
            </a:r>
            <a:r>
              <a:rPr lang="en-US" sz="3200" b="1" dirty="0" err="1" smtClean="0">
                <a:solidFill>
                  <a:srgbClr val="0000FF"/>
                </a:solidFill>
              </a:rPr>
              <a:t>dW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endParaRPr lang="ru-RU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93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 flipH="1">
            <a:off x="3931627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56644" y="562708"/>
            <a:ext cx="2006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current W:</a:t>
            </a:r>
            <a:endParaRPr lang="ru-RU" sz="3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56643" y="1470218"/>
            <a:ext cx="22484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[0.34,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-1.11,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1.25347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010069" y="1470218"/>
            <a:ext cx="1809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00FF"/>
                </a:solidFill>
              </a:rPr>
              <a:t>[-</a:t>
            </a:r>
            <a:r>
              <a:rPr lang="ru-RU" sz="2800" dirty="0">
                <a:solidFill>
                  <a:srgbClr val="0000FF"/>
                </a:solidFill>
              </a:rPr>
              <a:t>2.5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0000FF"/>
                </a:solidFill>
              </a:rPr>
              <a:t>0.6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en-US" sz="2800" b="1" dirty="0" smtClean="0">
                <a:solidFill>
                  <a:schemeClr val="accent6"/>
                </a:solidFill>
              </a:rPr>
              <a:t>0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?,…]</a:t>
            </a:r>
            <a:endParaRPr lang="ru-RU" sz="28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7866072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252547" y="562708"/>
            <a:ext cx="31534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 + h </a:t>
            </a:r>
            <a:r>
              <a:rPr lang="en-US" sz="3200" dirty="0" smtClean="0"/>
              <a:t>(</a:t>
            </a:r>
            <a:r>
              <a:rPr lang="en-US" sz="3200" dirty="0"/>
              <a:t>third</a:t>
            </a:r>
            <a:r>
              <a:rPr lang="en-US" sz="3200" dirty="0" smtClean="0"/>
              <a:t> </a:t>
            </a:r>
            <a:r>
              <a:rPr lang="en-US" sz="3200" dirty="0"/>
              <a:t>dim)</a:t>
            </a:r>
            <a:r>
              <a:rPr lang="en-US" sz="3200" b="1" dirty="0"/>
              <a:t>:</a:t>
            </a:r>
            <a:endParaRPr lang="ru-RU" sz="32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766897" y="1470218"/>
            <a:ext cx="2438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</a:t>
            </a:r>
            <a:r>
              <a:rPr lang="ru-RU" sz="2800" dirty="0" smtClean="0">
                <a:solidFill>
                  <a:srgbClr val="000000"/>
                </a:solidFill>
              </a:rPr>
              <a:t>0.34,</a:t>
            </a:r>
            <a:endParaRPr lang="ru-RU" sz="2800" dirty="0">
              <a:solidFill>
                <a:srgbClr val="000000"/>
              </a:solidFill>
            </a:endParaRPr>
          </a:p>
          <a:p>
            <a:r>
              <a:rPr lang="ru-RU" sz="2800" dirty="0">
                <a:solidFill>
                  <a:srgbClr val="000000"/>
                </a:solidFill>
              </a:rPr>
              <a:t>-</a:t>
            </a:r>
            <a:r>
              <a:rPr lang="ru-RU" sz="2800" dirty="0" smtClean="0">
                <a:solidFill>
                  <a:srgbClr val="000000"/>
                </a:solidFill>
              </a:rPr>
              <a:t>1.11,</a:t>
            </a:r>
            <a:endParaRPr lang="ru-RU" sz="2800" dirty="0">
              <a:solidFill>
                <a:srgbClr val="000000"/>
              </a:solidFill>
            </a:endParaRPr>
          </a:p>
          <a:p>
            <a:r>
              <a:rPr lang="ru-RU" sz="2800" dirty="0" smtClean="0">
                <a:solidFill>
                  <a:srgbClr val="000000"/>
                </a:solidFill>
              </a:rPr>
              <a:t>0.78</a:t>
            </a:r>
            <a:r>
              <a:rPr lang="ru-RU" sz="2800" dirty="0">
                <a:solidFill>
                  <a:srgbClr val="000000"/>
                </a:solidFill>
              </a:rPr>
              <a:t> + </a:t>
            </a:r>
            <a:r>
              <a:rPr lang="ru-RU" sz="2800" b="1" dirty="0">
                <a:solidFill>
                  <a:srgbClr val="000000"/>
                </a:solidFill>
              </a:rPr>
              <a:t>0.0001</a:t>
            </a:r>
            <a:r>
              <a:rPr lang="ru-RU" sz="2800" dirty="0" smtClean="0">
                <a:solidFill>
                  <a:srgbClr val="000000"/>
                </a:solidFill>
              </a:rPr>
              <a:t>,</a:t>
            </a:r>
            <a:endParaRPr lang="ru-RU" sz="2800" dirty="0">
              <a:solidFill>
                <a:srgbClr val="000000"/>
              </a:solidFill>
            </a:endParaRP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1.25347</a:t>
            </a:r>
            <a:endParaRPr lang="ru-RU" sz="2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301848" y="3466271"/>
            <a:ext cx="3569674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8761D"/>
                </a:solidFill>
              </a:rPr>
              <a:t>(</a:t>
            </a:r>
            <a:r>
              <a:rPr lang="ru-RU" sz="2400" dirty="0">
                <a:solidFill>
                  <a:srgbClr val="FF0000"/>
                </a:solidFill>
              </a:rPr>
              <a:t>1.25347 </a:t>
            </a:r>
            <a:r>
              <a:rPr lang="ru-RU" sz="2400" dirty="0">
                <a:solidFill>
                  <a:srgbClr val="38761D"/>
                </a:solidFill>
              </a:rPr>
              <a:t>- </a:t>
            </a:r>
            <a:r>
              <a:rPr lang="ru-RU" sz="2400" dirty="0">
                <a:solidFill>
                  <a:srgbClr val="FF0000"/>
                </a:solidFill>
              </a:rPr>
              <a:t>1.25347</a:t>
            </a:r>
            <a:r>
              <a:rPr lang="ru-RU" sz="2400" dirty="0">
                <a:solidFill>
                  <a:srgbClr val="38761D"/>
                </a:solidFill>
              </a:rPr>
              <a:t>)/0.0001</a:t>
            </a:r>
          </a:p>
          <a:p>
            <a:r>
              <a:rPr lang="ru-RU" sz="2400" dirty="0">
                <a:solidFill>
                  <a:srgbClr val="38761D"/>
                </a:solidFill>
              </a:rPr>
              <a:t>= </a:t>
            </a:r>
            <a:r>
              <a:rPr lang="ru-RU" sz="2400" dirty="0" smtClean="0">
                <a:solidFill>
                  <a:srgbClr val="38761D"/>
                </a:solidFill>
              </a:rPr>
              <a:t>0</a:t>
            </a:r>
            <a:endParaRPr lang="en-US" sz="2400" dirty="0" smtClean="0">
              <a:solidFill>
                <a:srgbClr val="38761D"/>
              </a:solidFill>
            </a:endParaRPr>
          </a:p>
          <a:p>
            <a:endParaRPr lang="en-US" sz="2400" dirty="0" smtClean="0">
              <a:solidFill>
                <a:srgbClr val="38761D"/>
              </a:solidFill>
            </a:endParaRPr>
          </a:p>
          <a:p>
            <a:endParaRPr lang="en-US" sz="2400" dirty="0" smtClean="0">
              <a:solidFill>
                <a:srgbClr val="38761D"/>
              </a:solidFill>
            </a:endParaRPr>
          </a:p>
          <a:p>
            <a:endParaRPr lang="ru-RU" sz="2400" dirty="0"/>
          </a:p>
        </p:txBody>
      </p:sp>
      <p:cxnSp>
        <p:nvCxnSpPr>
          <p:cNvPr id="3" name="Прямая со стрелкой 2"/>
          <p:cNvCxnSpPr>
            <a:stCxn id="15" idx="0"/>
          </p:cNvCxnSpPr>
          <p:nvPr/>
        </p:nvCxnSpPr>
        <p:spPr>
          <a:xfrm flipH="1" flipV="1">
            <a:off x="9429750" y="2800350"/>
            <a:ext cx="656935" cy="66592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8693548" y="562708"/>
            <a:ext cx="2970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gradient </a:t>
            </a:r>
            <a:r>
              <a:rPr lang="en-US" sz="3200" b="1" dirty="0" err="1" smtClean="0">
                <a:solidFill>
                  <a:srgbClr val="0000FF"/>
                </a:solidFill>
              </a:rPr>
              <a:t>dL</a:t>
            </a:r>
            <a:r>
              <a:rPr lang="en-US" sz="3200" b="1" dirty="0" smtClean="0">
                <a:solidFill>
                  <a:srgbClr val="0000FF"/>
                </a:solidFill>
              </a:rPr>
              <a:t>/</a:t>
            </a:r>
            <a:r>
              <a:rPr lang="en-US" sz="3200" b="1" dirty="0" err="1" smtClean="0">
                <a:solidFill>
                  <a:srgbClr val="0000FF"/>
                </a:solidFill>
              </a:rPr>
              <a:t>dW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endParaRPr lang="ru-RU" sz="32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8400293" y="4513395"/>
                <a:ext cx="3372783" cy="629852"/>
              </a:xfrm>
              <a:prstGeom prst="rect">
                <a:avLst/>
              </a:prstGeom>
              <a:ln w="25400">
                <a:solidFill>
                  <a:schemeClr val="accent6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d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93" y="4513395"/>
                <a:ext cx="3372783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7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Can we do </a:t>
            </a:r>
            <a:r>
              <a:rPr lang="en-US" b="1" dirty="0"/>
              <a:t>better</a:t>
            </a:r>
            <a:r>
              <a:rPr lang="en-US" b="1" dirty="0" smtClean="0"/>
              <a:t>?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690688"/>
            <a:ext cx="4712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 loss is just a function of W: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838200" y="3341071"/>
                <a:ext cx="3992375" cy="1036630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4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41071"/>
                <a:ext cx="3992375" cy="10366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838200" y="2213908"/>
                <a:ext cx="3324436" cy="113082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13908"/>
                <a:ext cx="3324436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45510" y="4530629"/>
            <a:ext cx="2348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s=f(</a:t>
            </a:r>
            <a:r>
              <a:rPr lang="en-US" sz="2400" dirty="0" err="1" smtClean="0"/>
              <a:t>x,W</a:t>
            </a:r>
            <a:r>
              <a:rPr lang="en-US" sz="2400" dirty="0"/>
              <a:t>) = </a:t>
            </a:r>
            <a:r>
              <a:rPr lang="en-US" sz="2400" dirty="0" err="1"/>
              <a:t>Wx</a:t>
            </a:r>
            <a:r>
              <a:rPr lang="en-US" sz="2400" dirty="0"/>
              <a:t> + b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5175999"/>
            <a:ext cx="9429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want 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781175" y="5206776"/>
                <a:ext cx="9542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ru-RU" sz="28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175" y="5206776"/>
                <a:ext cx="9542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6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Recall from last </a:t>
            </a:r>
            <a:r>
              <a:rPr lang="en-US" b="1" dirty="0" smtClean="0"/>
              <a:t>time: </a:t>
            </a:r>
            <a:r>
              <a:rPr lang="en-US" dirty="0"/>
              <a:t>Linear Classifier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1348155" y="2101362"/>
            <a:ext cx="2077914" cy="2067501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8829676" y="2229871"/>
            <a:ext cx="2524124" cy="19389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dirty="0" smtClean="0"/>
              <a:t>s</a:t>
            </a:r>
            <a:r>
              <a:rPr lang="en-US" sz="2400" dirty="0"/>
              <a:t> – </a:t>
            </a:r>
            <a:r>
              <a:rPr lang="en-US" sz="2400" dirty="0" smtClean="0"/>
              <a:t>scores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W – weights or parameters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x</a:t>
            </a:r>
            <a:r>
              <a:rPr lang="en-US" sz="2400" dirty="0">
                <a:solidFill>
                  <a:srgbClr val="0000FF"/>
                </a:solidFill>
              </a:rPr>
              <a:t> – </a:t>
            </a:r>
            <a:r>
              <a:rPr lang="en-US" sz="2400" dirty="0" smtClean="0">
                <a:solidFill>
                  <a:srgbClr val="0000FF"/>
                </a:solidFill>
              </a:rPr>
              <a:t>image pixels</a:t>
            </a:r>
          </a:p>
          <a:p>
            <a:r>
              <a:rPr lang="en-US" sz="2400" dirty="0" smtClean="0">
                <a:solidFill>
                  <a:srgbClr val="CC0099"/>
                </a:solidFill>
              </a:rPr>
              <a:t>b</a:t>
            </a:r>
            <a:r>
              <a:rPr lang="en-US" sz="2400" dirty="0">
                <a:solidFill>
                  <a:srgbClr val="CC0099"/>
                </a:solidFill>
              </a:rPr>
              <a:t> – </a:t>
            </a:r>
            <a:r>
              <a:rPr lang="en-US" sz="2400" dirty="0" smtClean="0">
                <a:solidFill>
                  <a:srgbClr val="CC0099"/>
                </a:solidFill>
              </a:rPr>
              <a:t>bias 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1912142" y="1611201"/>
            <a:ext cx="949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mage</a:t>
            </a:r>
            <a:endParaRPr lang="ru-RU" sz="2000" dirty="0">
              <a:solidFill>
                <a:srgbClr val="0000FF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840913" y="2796701"/>
            <a:ext cx="3798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s=f(</a:t>
            </a:r>
            <a:r>
              <a:rPr lang="en-US" sz="4000" dirty="0" err="1" smtClean="0"/>
              <a:t>x,W</a:t>
            </a:r>
            <a:r>
              <a:rPr lang="en-US" sz="4000" dirty="0"/>
              <a:t>) = </a:t>
            </a:r>
            <a:r>
              <a:rPr lang="en-US" sz="4000" dirty="0" err="1" smtClean="0"/>
              <a:t>Wx</a:t>
            </a:r>
            <a:r>
              <a:rPr lang="en-US" sz="4000" dirty="0" smtClean="0"/>
              <a:t> + b</a:t>
            </a:r>
            <a:endParaRPr lang="ru-RU" sz="40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371974" y="2796701"/>
            <a:ext cx="1278772" cy="7078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133133" y="3486255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10x1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552568" y="2990850"/>
            <a:ext cx="228600" cy="400050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FF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050796" y="2861593"/>
            <a:ext cx="492247" cy="62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92D050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5214387" y="3507623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10x3072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200268" y="2923062"/>
            <a:ext cx="469899" cy="495405"/>
          </a:xfrm>
          <a:prstGeom prst="rect">
            <a:avLst/>
          </a:prstGeom>
          <a:noFill/>
          <a:ln w="38100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7685840" y="2933700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C0099"/>
                </a:solidFill>
              </a:rPr>
              <a:t>10x1</a:t>
            </a:r>
            <a:endParaRPr lang="ru-RU" sz="2400" dirty="0">
              <a:solidFill>
                <a:srgbClr val="CC0099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6574995" y="2347710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3072x1</a:t>
            </a:r>
            <a:endParaRPr lang="ru-RU" sz="2400" dirty="0">
              <a:solidFill>
                <a:srgbClr val="0000FF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961206" y="4356837"/>
            <a:ext cx="31440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Array of </a:t>
            </a:r>
            <a:r>
              <a:rPr lang="en-US" sz="2000" b="1" dirty="0"/>
              <a:t>32x32x3 </a:t>
            </a:r>
            <a:r>
              <a:rPr lang="en-US" sz="2000" dirty="0"/>
              <a:t>numbers</a:t>
            </a:r>
          </a:p>
          <a:p>
            <a:r>
              <a:rPr lang="en-US" sz="2000" dirty="0"/>
              <a:t>(3072 numbers total)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23467" y="5132143"/>
            <a:ext cx="30195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CIFAR-10</a:t>
            </a:r>
          </a:p>
          <a:p>
            <a:r>
              <a:rPr lang="en-US" sz="2400" b="1" dirty="0"/>
              <a:t>50,000 </a:t>
            </a:r>
            <a:r>
              <a:rPr lang="en-US" sz="2400" dirty="0"/>
              <a:t>training images</a:t>
            </a:r>
          </a:p>
          <a:p>
            <a:r>
              <a:rPr lang="en-US" sz="2400" b="1" dirty="0"/>
              <a:t>10,000 </a:t>
            </a:r>
            <a:r>
              <a:rPr lang="en-US" sz="2400" dirty="0"/>
              <a:t>testing images</a:t>
            </a:r>
          </a:p>
          <a:p>
            <a:r>
              <a:rPr lang="en-US" sz="2400" b="1" dirty="0" smtClean="0"/>
              <a:t>10 </a:t>
            </a:r>
            <a:r>
              <a:rPr lang="en-US" sz="2400" dirty="0" smtClean="0"/>
              <a:t>classes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10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Can we do </a:t>
            </a:r>
            <a:r>
              <a:rPr lang="en-US" b="1" dirty="0"/>
              <a:t>better</a:t>
            </a:r>
            <a:r>
              <a:rPr lang="en-US" b="1" dirty="0" smtClean="0"/>
              <a:t>?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690688"/>
            <a:ext cx="4712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 loss is just a function of W: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838200" y="3341071"/>
                <a:ext cx="3992375" cy="1036630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4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41071"/>
                <a:ext cx="3992375" cy="10366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838200" y="2213908"/>
                <a:ext cx="3324436" cy="113082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13908"/>
                <a:ext cx="3324436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45510" y="4530629"/>
            <a:ext cx="2348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s=f(</a:t>
            </a:r>
            <a:r>
              <a:rPr lang="en-US" sz="2400" dirty="0" err="1" smtClean="0"/>
              <a:t>x,W</a:t>
            </a:r>
            <a:r>
              <a:rPr lang="en-US" sz="2400" dirty="0"/>
              <a:t>) = </a:t>
            </a:r>
            <a:r>
              <a:rPr lang="en-US" sz="2400" dirty="0" err="1"/>
              <a:t>Wx</a:t>
            </a:r>
            <a:r>
              <a:rPr lang="en-US" sz="2400" dirty="0"/>
              <a:t> + b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5175999"/>
            <a:ext cx="9429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want 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781175" y="5206776"/>
                <a:ext cx="9542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ru-RU" sz="28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175" y="5206776"/>
                <a:ext cx="9542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0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352" y="3219449"/>
            <a:ext cx="2250263" cy="3089739"/>
          </a:xfrm>
          <a:prstGeom prst="rect">
            <a:avLst/>
          </a:prstGeom>
        </p:spPr>
      </p:pic>
      <p:pic>
        <p:nvPicPr>
          <p:cNvPr id="11" name="Picture 40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3315" y="3219450"/>
            <a:ext cx="2502883" cy="30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Can we do better?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690688"/>
            <a:ext cx="4712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 loss is just a function of W: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838200" y="3341071"/>
                <a:ext cx="3992375" cy="1036630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4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41071"/>
                <a:ext cx="3992375" cy="10366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838200" y="2213908"/>
                <a:ext cx="3324436" cy="113082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13908"/>
                <a:ext cx="3324436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45510" y="4530629"/>
            <a:ext cx="2348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s=f(</a:t>
            </a:r>
            <a:r>
              <a:rPr lang="en-US" sz="2400" dirty="0" err="1" smtClean="0"/>
              <a:t>x,W</a:t>
            </a:r>
            <a:r>
              <a:rPr lang="en-US" sz="2400" dirty="0"/>
              <a:t>) = </a:t>
            </a:r>
            <a:r>
              <a:rPr lang="en-US" sz="2400" dirty="0" err="1"/>
              <a:t>Wx</a:t>
            </a:r>
            <a:r>
              <a:rPr lang="en-US" sz="2400" dirty="0"/>
              <a:t> + b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5175999"/>
            <a:ext cx="9429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want 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781175" y="5206776"/>
                <a:ext cx="9542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ru-RU" sz="28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175" y="5206776"/>
                <a:ext cx="9542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39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0" y="2497814"/>
            <a:ext cx="4381501" cy="3785421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4819439" y="4662876"/>
            <a:ext cx="2060179" cy="721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40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Calculus</a:t>
            </a:r>
            <a:r>
              <a:rPr lang="en-US" sz="4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!</a:t>
            </a:r>
            <a:endParaRPr lang="ru-RU" sz="1400" dirty="0">
              <a:solidFill>
                <a:srgbClr val="000000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Прямая со стрелкой 16"/>
          <p:cNvCxnSpPr>
            <a:stCxn id="15" idx="0"/>
          </p:cNvCxnSpPr>
          <p:nvPr/>
        </p:nvCxnSpPr>
        <p:spPr>
          <a:xfrm flipV="1">
            <a:off x="5849529" y="3209926"/>
            <a:ext cx="2019310" cy="1452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 flipH="1">
            <a:off x="3931627" y="562708"/>
            <a:ext cx="8792" cy="5785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56644" y="562708"/>
            <a:ext cx="2006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current W:</a:t>
            </a:r>
            <a:endParaRPr lang="ru-RU" sz="3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56643" y="1470218"/>
            <a:ext cx="22484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[0.34,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-1.11,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0.78,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0.12,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0.55,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2.81,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-3.1,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-1.5,</a:t>
            </a:r>
          </a:p>
          <a:p>
            <a:r>
              <a:rPr lang="ru-RU" sz="2800" dirty="0">
                <a:solidFill>
                  <a:srgbClr val="000000"/>
                </a:solidFill>
              </a:rPr>
              <a:t>0.33,…]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loss 1.25347</a:t>
            </a:r>
            <a:endParaRPr lang="ru-RU" sz="2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010069" y="1470218"/>
            <a:ext cx="1809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00FF"/>
                </a:solidFill>
              </a:rPr>
              <a:t>[-</a:t>
            </a:r>
            <a:r>
              <a:rPr lang="ru-RU" sz="2800" dirty="0">
                <a:solidFill>
                  <a:srgbClr val="0000FF"/>
                </a:solidFill>
              </a:rPr>
              <a:t>2.5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0000FF"/>
                </a:solidFill>
              </a:rPr>
              <a:t>0.6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0000FF"/>
                </a:solidFill>
              </a:rPr>
              <a:t>0</a:t>
            </a:r>
            <a:r>
              <a:rPr lang="ru-RU" sz="2800" dirty="0" smtClean="0">
                <a:solidFill>
                  <a:srgbClr val="0000FF"/>
                </a:solidFill>
              </a:rPr>
              <a:t>,</a:t>
            </a:r>
            <a:endParaRPr lang="ru-RU" sz="2800" dirty="0">
              <a:solidFill>
                <a:srgbClr val="0000FF"/>
              </a:solidFill>
            </a:endParaRPr>
          </a:p>
          <a:p>
            <a:r>
              <a:rPr lang="ru-RU" sz="2800" dirty="0">
                <a:solidFill>
                  <a:srgbClr val="0000FF"/>
                </a:solidFill>
              </a:rPr>
              <a:t>0.2,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0.7,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-0.5,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1.1,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1.3,</a:t>
            </a:r>
          </a:p>
          <a:p>
            <a:r>
              <a:rPr lang="ru-RU" sz="2800" dirty="0">
                <a:solidFill>
                  <a:srgbClr val="0000FF"/>
                </a:solidFill>
              </a:rPr>
              <a:t>-2.1,…]</a:t>
            </a:r>
            <a:endParaRPr lang="ru-RU" sz="2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693548" y="562708"/>
            <a:ext cx="2970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gradient </a:t>
            </a:r>
            <a:r>
              <a:rPr lang="en-US" sz="3200" b="1" dirty="0" err="1" smtClean="0">
                <a:solidFill>
                  <a:srgbClr val="0000FF"/>
                </a:solidFill>
              </a:rPr>
              <a:t>dL</a:t>
            </a:r>
            <a:r>
              <a:rPr lang="en-US" sz="3200" b="1" dirty="0" smtClean="0">
                <a:solidFill>
                  <a:srgbClr val="0000FF"/>
                </a:solidFill>
              </a:rPr>
              <a:t>/</a:t>
            </a:r>
            <a:r>
              <a:rPr lang="en-US" sz="3200" b="1" dirty="0" err="1" smtClean="0">
                <a:solidFill>
                  <a:srgbClr val="0000FF"/>
                </a:solidFill>
              </a:rPr>
              <a:t>dW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  <a:endParaRPr lang="ru-RU" sz="3200" dirty="0">
              <a:solidFill>
                <a:srgbClr val="0000FF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48640" y="2081276"/>
            <a:ext cx="26179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dL</a:t>
            </a:r>
            <a:r>
              <a:rPr lang="en-US" sz="2800" dirty="0">
                <a:solidFill>
                  <a:srgbClr val="0000FF"/>
                </a:solidFill>
              </a:rPr>
              <a:t>/</a:t>
            </a:r>
            <a:r>
              <a:rPr lang="en-US" sz="2800" dirty="0" err="1">
                <a:solidFill>
                  <a:srgbClr val="0000FF"/>
                </a:solidFill>
              </a:rPr>
              <a:t>dW</a:t>
            </a:r>
            <a:r>
              <a:rPr lang="en-US" sz="2800" dirty="0">
                <a:solidFill>
                  <a:srgbClr val="0000FF"/>
                </a:solidFill>
              </a:rPr>
              <a:t> = ...</a:t>
            </a:r>
          </a:p>
          <a:p>
            <a:r>
              <a:rPr lang="en-US" sz="2800" dirty="0">
                <a:solidFill>
                  <a:srgbClr val="0000FF"/>
                </a:solidFill>
              </a:rPr>
              <a:t>(some function</a:t>
            </a:r>
          </a:p>
          <a:p>
            <a:r>
              <a:rPr lang="en-US" sz="2800" dirty="0">
                <a:solidFill>
                  <a:srgbClr val="0000FF"/>
                </a:solidFill>
              </a:rPr>
              <a:t>data and W)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8967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Recap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3075"/>
          </a:xfrm>
        </p:spPr>
        <p:txBody>
          <a:bodyPr/>
          <a:lstStyle/>
          <a:p>
            <a:r>
              <a:rPr lang="en-US" dirty="0"/>
              <a:t>Numerical gradient: approximate, slow, easy to write</a:t>
            </a:r>
          </a:p>
          <a:p>
            <a:r>
              <a:rPr lang="en-US" dirty="0" smtClean="0"/>
              <a:t>Analytic gradient</a:t>
            </a:r>
            <a:r>
              <a:rPr lang="en-US" dirty="0"/>
              <a:t>: exact, fast, </a:t>
            </a:r>
            <a:r>
              <a:rPr lang="en-US" dirty="0" smtClean="0"/>
              <a:t>error-prone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In practice: Always use analytic gradient, but </a:t>
            </a:r>
            <a:r>
              <a:rPr lang="en-US" dirty="0" smtClean="0"/>
              <a:t>check implementation </a:t>
            </a:r>
            <a:r>
              <a:rPr lang="en-US" dirty="0"/>
              <a:t>with numerical gradient. This is called </a:t>
            </a:r>
            <a:r>
              <a:rPr lang="en-US" dirty="0" smtClean="0"/>
              <a:t>a </a:t>
            </a:r>
            <a:r>
              <a:rPr lang="en-US" b="1" dirty="0" smtClean="0"/>
              <a:t>gradient </a:t>
            </a:r>
            <a:r>
              <a:rPr lang="en-US" b="1" dirty="0"/>
              <a:t>check.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303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  <a:endParaRPr lang="ru-RU" b="1" dirty="0"/>
          </a:p>
        </p:txBody>
      </p:sp>
      <p:pic>
        <p:nvPicPr>
          <p:cNvPr id="4" name="Picture 4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599"/>
            <a:ext cx="1072134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8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990"/>
          <p:cNvGrpSpPr/>
          <p:nvPr/>
        </p:nvGrpSpPr>
        <p:grpSpPr>
          <a:xfrm>
            <a:off x="1863407" y="1247775"/>
            <a:ext cx="8242618" cy="4065371"/>
            <a:chOff x="0" y="0"/>
            <a:chExt cx="7327037" cy="3397090"/>
          </a:xfrm>
        </p:grpSpPr>
        <p:pic>
          <p:nvPicPr>
            <p:cNvPr id="5" name="Picture 414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608688" y="236715"/>
              <a:ext cx="2943225" cy="2914650"/>
            </a:xfrm>
            <a:prstGeom prst="rect">
              <a:avLst/>
            </a:prstGeom>
          </p:spPr>
        </p:pic>
        <p:sp>
          <p:nvSpPr>
            <p:cNvPr id="6" name="Shape 4142"/>
            <p:cNvSpPr/>
            <p:nvPr/>
          </p:nvSpPr>
          <p:spPr>
            <a:xfrm>
              <a:off x="3727225" y="2815915"/>
              <a:ext cx="1619700" cy="0"/>
            </a:xfrm>
            <a:custGeom>
              <a:avLst/>
              <a:gdLst/>
              <a:ahLst/>
              <a:cxnLst/>
              <a:rect l="0" t="0" r="0" b="0"/>
              <a:pathLst>
                <a:path w="1619700">
                  <a:moveTo>
                    <a:pt x="1619700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tx1"/>
              </a:solidFill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" name="Shape 4143"/>
            <p:cNvSpPr/>
            <p:nvPr/>
          </p:nvSpPr>
          <p:spPr>
            <a:xfrm>
              <a:off x="3640774" y="2784449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86451" y="0"/>
                  </a:moveTo>
                  <a:lnTo>
                    <a:pt x="86451" y="62931"/>
                  </a:lnTo>
                  <a:lnTo>
                    <a:pt x="0" y="31466"/>
                  </a:lnTo>
                  <a:lnTo>
                    <a:pt x="86451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666666"/>
            </a:lnRef>
            <a:fillRef idx="1">
              <a:srgbClr val="6666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" name="Rectangle 4145"/>
            <p:cNvSpPr/>
            <p:nvPr/>
          </p:nvSpPr>
          <p:spPr>
            <a:xfrm>
              <a:off x="5525915" y="2627009"/>
              <a:ext cx="1801122" cy="33382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 err="1">
                  <a:solidFill>
                    <a:srgbClr val="000000"/>
                  </a:solidFill>
                  <a:effectLst/>
                  <a:ea typeface="Arial" panose="020B0604020202020204" pitchFamily="34" charset="0"/>
                  <a:cs typeface="Calibri" panose="020F0502020204030204" pitchFamily="34" charset="0"/>
                </a:rPr>
                <a:t>original</a:t>
              </a:r>
              <a:r>
                <a:rPr lang="ru-RU" sz="2400" dirty="0">
                  <a:solidFill>
                    <a:srgbClr val="000000"/>
                  </a:solidFill>
                  <a:effectLst/>
                  <a:ea typeface="Arial" panose="020B0604020202020204" pitchFamily="34" charset="0"/>
                  <a:cs typeface="Calibri" panose="020F0502020204030204" pitchFamily="34" charset="0"/>
                </a:rPr>
                <a:t> W</a:t>
              </a:r>
              <a:endParaRPr lang="ru-RU" sz="11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Shape 4147"/>
            <p:cNvSpPr/>
            <p:nvPr/>
          </p:nvSpPr>
          <p:spPr>
            <a:xfrm>
              <a:off x="0" y="2762708"/>
              <a:ext cx="2900939" cy="634382"/>
            </a:xfrm>
            <a:custGeom>
              <a:avLst/>
              <a:gdLst/>
              <a:ahLst/>
              <a:cxnLst/>
              <a:rect l="0" t="0" r="0" b="0"/>
              <a:pathLst>
                <a:path w="2900939" h="634382">
                  <a:moveTo>
                    <a:pt x="0" y="634382"/>
                  </a:moveTo>
                  <a:lnTo>
                    <a:pt x="2900939" y="0"/>
                  </a:lnTo>
                </a:path>
              </a:pathLst>
            </a:custGeom>
            <a:ln w="19050" cap="flat">
              <a:solidFill>
                <a:schemeClr val="tx1"/>
              </a:solidFill>
              <a:round/>
            </a:ln>
          </p:spPr>
          <p:style>
            <a:lnRef idx="1">
              <a:srgbClr val="666666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4148"/>
            <p:cNvSpPr/>
            <p:nvPr/>
          </p:nvSpPr>
          <p:spPr>
            <a:xfrm>
              <a:off x="2894217" y="2731969"/>
              <a:ext cx="91177" cy="61478"/>
            </a:xfrm>
            <a:custGeom>
              <a:avLst/>
              <a:gdLst/>
              <a:ahLst/>
              <a:cxnLst/>
              <a:rect l="0" t="0" r="0" b="0"/>
              <a:pathLst>
                <a:path w="91177" h="61478">
                  <a:moveTo>
                    <a:pt x="0" y="0"/>
                  </a:moveTo>
                  <a:lnTo>
                    <a:pt x="91177" y="12270"/>
                  </a:lnTo>
                  <a:lnTo>
                    <a:pt x="13444" y="61478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666666"/>
            </a:lnRef>
            <a:fillRef idx="1">
              <a:srgbClr val="6666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4152"/>
            <p:cNvSpPr/>
            <p:nvPr/>
          </p:nvSpPr>
          <p:spPr>
            <a:xfrm flipV="1">
              <a:off x="1540800" y="3264264"/>
              <a:ext cx="3316075" cy="38204"/>
            </a:xfrm>
            <a:custGeom>
              <a:avLst/>
              <a:gdLst/>
              <a:ahLst/>
              <a:cxnLst/>
              <a:rect l="0" t="0" r="0" b="0"/>
              <a:pathLst>
                <a:path w="3248550">
                  <a:moveTo>
                    <a:pt x="0" y="0"/>
                  </a:moveTo>
                  <a:lnTo>
                    <a:pt x="3248550" y="0"/>
                  </a:lnTo>
                </a:path>
              </a:pathLst>
            </a:custGeom>
            <a:ln w="25400" cap="flat">
              <a:round/>
              <a:tailEnd type="triangle" w="lg" len="lg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4157"/>
            <p:cNvSpPr/>
            <p:nvPr/>
          </p:nvSpPr>
          <p:spPr>
            <a:xfrm>
              <a:off x="1540799" y="107815"/>
              <a:ext cx="40641" cy="3194653"/>
            </a:xfrm>
            <a:custGeom>
              <a:avLst/>
              <a:gdLst/>
              <a:ahLst/>
              <a:cxnLst/>
              <a:rect l="0" t="0" r="0" b="0"/>
              <a:pathLst>
                <a:path h="3156450">
                  <a:moveTo>
                    <a:pt x="0" y="3156450"/>
                  </a:moveTo>
                  <a:lnTo>
                    <a:pt x="0" y="0"/>
                  </a:lnTo>
                </a:path>
              </a:pathLst>
            </a:custGeom>
            <a:ln w="25400" cap="flat">
              <a:round/>
              <a:tailEnd type="triangle" w="lg" len="lg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Rectangle 4160"/>
            <p:cNvSpPr/>
            <p:nvPr/>
          </p:nvSpPr>
          <p:spPr>
            <a:xfrm>
              <a:off x="853325" y="0"/>
              <a:ext cx="624798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800" dirty="0" smtClean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W</a:t>
              </a:r>
              <a:r>
                <a:rPr lang="en-US" sz="2800" baseline="-25000" dirty="0" smtClean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ru-RU" sz="28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Прямоугольник 14"/>
          <p:cNvSpPr/>
          <p:nvPr/>
        </p:nvSpPr>
        <p:spPr>
          <a:xfrm>
            <a:off x="242643" y="5429131"/>
            <a:ext cx="4097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negative gradient direction</a:t>
            </a:r>
            <a:endParaRPr lang="ru-RU" sz="2800" dirty="0"/>
          </a:p>
        </p:txBody>
      </p:sp>
      <p:sp>
        <p:nvSpPr>
          <p:cNvPr id="16" name="Rectangle 4160"/>
          <p:cNvSpPr/>
          <p:nvPr/>
        </p:nvSpPr>
        <p:spPr>
          <a:xfrm>
            <a:off x="7175607" y="5284254"/>
            <a:ext cx="702872" cy="4064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800" baseline="-250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sz="2800" baseline="-25000" dirty="0">
              <a:solidFill>
                <a:srgbClr val="000000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Stochastic Gradient Descent (SGD)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760538" y="1474073"/>
            <a:ext cx="36751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Full</a:t>
            </a:r>
            <a:r>
              <a:rPr lang="ru-RU" sz="24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sum</a:t>
            </a:r>
            <a:r>
              <a:rPr lang="ru-RU" sz="24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expensive</a:t>
            </a:r>
            <a:r>
              <a:rPr lang="ru-RU" sz="24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when</a:t>
            </a:r>
            <a:endParaRPr lang="en-US" sz="2400" dirty="0" smtClean="0">
              <a:solidFill>
                <a:srgbClr val="000000"/>
              </a:solidFill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N </a:t>
            </a:r>
            <a:r>
              <a:rPr lang="ru-RU" sz="24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is</a:t>
            </a:r>
            <a:r>
              <a:rPr lang="ru-RU" sz="24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large</a:t>
            </a:r>
            <a:r>
              <a:rPr lang="ru-RU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!</a:t>
            </a:r>
            <a:endParaRPr lang="en-US" sz="2400" dirty="0" smtClean="0">
              <a:solidFill>
                <a:srgbClr val="000000"/>
              </a:solidFill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/>
              <a:t>Approximate sum </a:t>
            </a:r>
            <a:r>
              <a:rPr lang="en-US" sz="2400" dirty="0" smtClean="0"/>
              <a:t>using </a:t>
            </a:r>
            <a:r>
              <a:rPr lang="en-US" sz="2400" dirty="0"/>
              <a:t>a </a:t>
            </a:r>
            <a:r>
              <a:rPr lang="en-US" sz="2400" b="1" dirty="0" err="1"/>
              <a:t>minibatch</a:t>
            </a:r>
            <a:r>
              <a:rPr lang="en-US" sz="2400" b="1" dirty="0"/>
              <a:t> </a:t>
            </a:r>
            <a:r>
              <a:rPr lang="en-US" sz="2400" dirty="0" smtClean="0"/>
              <a:t>of examples</a:t>
            </a:r>
            <a:endParaRPr lang="en-US" sz="2400" dirty="0"/>
          </a:p>
          <a:p>
            <a:r>
              <a:rPr lang="en-US" sz="2400" dirty="0"/>
              <a:t>32 / 64 / 128 </a:t>
            </a:r>
            <a:r>
              <a:rPr lang="en-US" sz="2400" dirty="0" smtClean="0"/>
              <a:t>common</a:t>
            </a:r>
            <a:endParaRPr lang="ru-RU" sz="24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40367"/>
          <p:cNvPicPr/>
          <p:nvPr/>
        </p:nvPicPr>
        <p:blipFill>
          <a:blip r:embed="rId2"/>
          <a:stretch>
            <a:fillRect/>
          </a:stretch>
        </p:blipFill>
        <p:spPr>
          <a:xfrm>
            <a:off x="1480041" y="1622221"/>
            <a:ext cx="4777501" cy="979953"/>
          </a:xfrm>
          <a:prstGeom prst="rect">
            <a:avLst/>
          </a:prstGeom>
        </p:spPr>
      </p:pic>
      <p:pic>
        <p:nvPicPr>
          <p:cNvPr id="18" name="Picture 40368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602174"/>
            <a:ext cx="6280497" cy="979953"/>
          </a:xfrm>
          <a:prstGeom prst="rect">
            <a:avLst/>
          </a:prstGeom>
        </p:spPr>
      </p:pic>
      <p:pic>
        <p:nvPicPr>
          <p:cNvPr id="19" name="Picture 4332"/>
          <p:cNvPicPr/>
          <p:nvPr/>
        </p:nvPicPr>
        <p:blipFill>
          <a:blip r:embed="rId4"/>
          <a:stretch>
            <a:fillRect/>
          </a:stretch>
        </p:blipFill>
        <p:spPr>
          <a:xfrm>
            <a:off x="908538" y="3982667"/>
            <a:ext cx="9753338" cy="211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9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1" y="1171576"/>
            <a:ext cx="5676900" cy="453939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96075" y="1171575"/>
            <a:ext cx="51911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Example of optimization progress </a:t>
            </a:r>
            <a:r>
              <a:rPr lang="en-US" sz="2400" dirty="0" smtClean="0"/>
              <a:t>while training </a:t>
            </a:r>
            <a:r>
              <a:rPr lang="en-US" sz="2400" dirty="0"/>
              <a:t>a neural network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(Loss over mini-batches goes </a:t>
            </a:r>
            <a:r>
              <a:rPr lang="en-US" sz="2400" dirty="0" smtClean="0"/>
              <a:t>down over </a:t>
            </a:r>
            <a:r>
              <a:rPr lang="en-US" sz="2400" dirty="0"/>
              <a:t>time.)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012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1" y="1171576"/>
            <a:ext cx="5676900" cy="4539392"/>
          </a:xfrm>
          <a:prstGeom prst="rect">
            <a:avLst/>
          </a:prstGeom>
        </p:spPr>
      </p:pic>
      <p:pic>
        <p:nvPicPr>
          <p:cNvPr id="6" name="Picture 4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279" y="1133476"/>
            <a:ext cx="5090795" cy="459236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380590" y="243959"/>
            <a:ext cx="5446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effects of step size (or “learning rate”)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67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Stochastic Gradient Descent (SGD)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760538" y="1474073"/>
            <a:ext cx="36751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Full</a:t>
            </a:r>
            <a:r>
              <a:rPr lang="ru-RU" sz="24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sum</a:t>
            </a:r>
            <a:r>
              <a:rPr lang="ru-RU" sz="24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expensive</a:t>
            </a:r>
            <a:r>
              <a:rPr lang="ru-RU" sz="24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when</a:t>
            </a:r>
            <a:endParaRPr lang="en-US" sz="2400" dirty="0" smtClean="0">
              <a:solidFill>
                <a:srgbClr val="000000"/>
              </a:solidFill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ru-RU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N </a:t>
            </a:r>
            <a:r>
              <a:rPr lang="ru-RU" sz="24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is</a:t>
            </a:r>
            <a:r>
              <a:rPr lang="ru-RU" sz="24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large</a:t>
            </a:r>
            <a:r>
              <a:rPr lang="ru-RU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!</a:t>
            </a:r>
            <a:endParaRPr lang="en-US" sz="2400" dirty="0" smtClean="0">
              <a:solidFill>
                <a:srgbClr val="000000"/>
              </a:solidFill>
              <a:ea typeface="Arial" panose="020B0604020202020204" pitchFamily="34" charset="0"/>
              <a:cs typeface="Calibri" panose="020F0502020204030204" pitchFamily="34" charset="0"/>
            </a:endParaRPr>
          </a:p>
          <a:p>
            <a:endParaRPr lang="en-US" sz="24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/>
              <a:t>Approximate sum </a:t>
            </a:r>
            <a:r>
              <a:rPr lang="en-US" sz="2400" dirty="0" smtClean="0"/>
              <a:t>using </a:t>
            </a:r>
            <a:r>
              <a:rPr lang="en-US" sz="2400" dirty="0"/>
              <a:t>a </a:t>
            </a:r>
            <a:r>
              <a:rPr lang="en-US" sz="2400" b="1" dirty="0" err="1"/>
              <a:t>minibatch</a:t>
            </a:r>
            <a:r>
              <a:rPr lang="en-US" sz="2400" b="1" dirty="0"/>
              <a:t> </a:t>
            </a:r>
            <a:r>
              <a:rPr lang="en-US" sz="2400" dirty="0" smtClean="0"/>
              <a:t>of examples</a:t>
            </a:r>
            <a:endParaRPr lang="en-US" sz="2400" dirty="0"/>
          </a:p>
          <a:p>
            <a:r>
              <a:rPr lang="en-US" sz="2400" dirty="0"/>
              <a:t>32 / 64 / 128 </a:t>
            </a:r>
            <a:r>
              <a:rPr lang="en-US" sz="2400" dirty="0" smtClean="0"/>
              <a:t>common</a:t>
            </a:r>
            <a:endParaRPr lang="ru-RU" sz="24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40367"/>
          <p:cNvPicPr/>
          <p:nvPr/>
        </p:nvPicPr>
        <p:blipFill>
          <a:blip r:embed="rId2"/>
          <a:stretch>
            <a:fillRect/>
          </a:stretch>
        </p:blipFill>
        <p:spPr>
          <a:xfrm>
            <a:off x="1480041" y="1622221"/>
            <a:ext cx="4777501" cy="979953"/>
          </a:xfrm>
          <a:prstGeom prst="rect">
            <a:avLst/>
          </a:prstGeom>
        </p:spPr>
      </p:pic>
      <p:pic>
        <p:nvPicPr>
          <p:cNvPr id="18" name="Picture 40368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602174"/>
            <a:ext cx="6280497" cy="979953"/>
          </a:xfrm>
          <a:prstGeom prst="rect">
            <a:avLst/>
          </a:prstGeom>
        </p:spPr>
      </p:pic>
      <p:pic>
        <p:nvPicPr>
          <p:cNvPr id="19" name="Picture 4332"/>
          <p:cNvPicPr/>
          <p:nvPr/>
        </p:nvPicPr>
        <p:blipFill>
          <a:blip r:embed="rId4"/>
          <a:stretch>
            <a:fillRect/>
          </a:stretch>
        </p:blipFill>
        <p:spPr>
          <a:xfrm>
            <a:off x="908538" y="3982667"/>
            <a:ext cx="9753338" cy="211422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115425" y="5325765"/>
            <a:ext cx="2714625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will look at more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fancy update formulas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(momentum, </a:t>
            </a:r>
            <a:r>
              <a:rPr lang="en-US" sz="2000" dirty="0" err="1">
                <a:solidFill>
                  <a:srgbClr val="FF0000"/>
                </a:solidFill>
              </a:rPr>
              <a:t>Adagrad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RMSProp</a:t>
            </a:r>
            <a:r>
              <a:rPr lang="en-US" sz="2000" dirty="0">
                <a:solidFill>
                  <a:srgbClr val="FF0000"/>
                </a:solidFill>
              </a:rPr>
              <a:t>, Adam, …)</a:t>
            </a:r>
            <a:endParaRPr lang="ru-RU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81100" y="5562600"/>
            <a:ext cx="7219950" cy="304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/>
          <p:cNvCxnSpPr>
            <a:stCxn id="4" idx="1"/>
          </p:cNvCxnSpPr>
          <p:nvPr/>
        </p:nvCxnSpPr>
        <p:spPr>
          <a:xfrm flipH="1" flipV="1">
            <a:off x="8515350" y="5715000"/>
            <a:ext cx="600075" cy="27248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49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Recall from last </a:t>
            </a:r>
            <a:r>
              <a:rPr lang="en-US" b="1" dirty="0" smtClean="0"/>
              <a:t>time: </a:t>
            </a:r>
            <a:r>
              <a:rPr lang="en-US" dirty="0" smtClean="0"/>
              <a:t>Linear classifier interpretation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641857" y="4867545"/>
            <a:ext cx="8461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Example trained </a:t>
            </a:r>
            <a:r>
              <a:rPr lang="en-US" sz="2400" dirty="0" smtClean="0"/>
              <a:t>weights of </a:t>
            </a:r>
            <a:r>
              <a:rPr lang="en-US" sz="2400" dirty="0"/>
              <a:t>a linear </a:t>
            </a:r>
            <a:r>
              <a:rPr lang="en-US" sz="2400" dirty="0" smtClean="0"/>
              <a:t>classifier trained </a:t>
            </a:r>
            <a:r>
              <a:rPr lang="en-US" sz="2400" dirty="0"/>
              <a:t>on CIFAR-10:</a:t>
            </a:r>
            <a:endParaRPr lang="ru-RU" sz="2400" dirty="0"/>
          </a:p>
        </p:txBody>
      </p:sp>
      <p:pic>
        <p:nvPicPr>
          <p:cNvPr id="18" name="Picture 25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5462071"/>
            <a:ext cx="10918727" cy="1154186"/>
          </a:xfrm>
          <a:prstGeom prst="rect">
            <a:avLst/>
          </a:prstGeom>
        </p:spPr>
      </p:pic>
      <p:pic>
        <p:nvPicPr>
          <p:cNvPr id="21" name="Picture 7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2142531"/>
            <a:ext cx="3465475" cy="256436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73733" y="1680866"/>
            <a:ext cx="1318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CIFAR-10</a:t>
            </a:r>
            <a:endParaRPr lang="ru-RU" b="1" dirty="0"/>
          </a:p>
        </p:txBody>
      </p:sp>
      <p:grpSp>
        <p:nvGrpSpPr>
          <p:cNvPr id="38" name="Group 21540"/>
          <p:cNvGrpSpPr>
            <a:grpSpLocks noChangeAspect="1"/>
          </p:cNvGrpSpPr>
          <p:nvPr/>
        </p:nvGrpSpPr>
        <p:grpSpPr>
          <a:xfrm>
            <a:off x="7360898" y="1690688"/>
            <a:ext cx="4257916" cy="3063345"/>
            <a:chOff x="0" y="-1707"/>
            <a:chExt cx="5041749" cy="3627119"/>
          </a:xfrm>
        </p:grpSpPr>
        <p:pic>
          <p:nvPicPr>
            <p:cNvPr id="39" name="Picture 254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60000" y="154500"/>
              <a:ext cx="4081575" cy="2994700"/>
            </a:xfrm>
            <a:prstGeom prst="rect">
              <a:avLst/>
            </a:prstGeom>
          </p:spPr>
        </p:pic>
        <p:pic>
          <p:nvPicPr>
            <p:cNvPr id="40" name="Picture 255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2066325"/>
              <a:ext cx="1969900" cy="1558325"/>
            </a:xfrm>
            <a:prstGeom prst="rect">
              <a:avLst/>
            </a:prstGeom>
          </p:spPr>
        </p:pic>
        <p:pic>
          <p:nvPicPr>
            <p:cNvPr id="41" name="Picture 2226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423261" y="2823788"/>
              <a:ext cx="844296" cy="801624"/>
            </a:xfrm>
            <a:prstGeom prst="rect">
              <a:avLst/>
            </a:prstGeom>
          </p:spPr>
        </p:pic>
        <p:pic>
          <p:nvPicPr>
            <p:cNvPr id="42" name="Picture 22267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4264509" y="-1707"/>
              <a:ext cx="777240" cy="801624"/>
            </a:xfrm>
            <a:prstGeom prst="rect">
              <a:avLst/>
            </a:prstGeom>
          </p:spPr>
        </p:pic>
        <p:pic>
          <p:nvPicPr>
            <p:cNvPr id="43" name="Picture 2226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756261" y="236036"/>
              <a:ext cx="807720" cy="801624"/>
            </a:xfrm>
            <a:prstGeom prst="rect">
              <a:avLst/>
            </a:prstGeom>
          </p:spPr>
        </p:pic>
      </p:grpSp>
      <p:sp>
        <p:nvSpPr>
          <p:cNvPr id="44" name="Прямоугольник 43"/>
          <p:cNvSpPr/>
          <p:nvPr/>
        </p:nvSpPr>
        <p:spPr>
          <a:xfrm>
            <a:off x="4404332" y="2986729"/>
            <a:ext cx="2717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f(</a:t>
            </a:r>
            <a:r>
              <a:rPr lang="en-US" sz="3200" dirty="0" err="1" smtClean="0"/>
              <a:t>x,W</a:t>
            </a:r>
            <a:r>
              <a:rPr lang="en-US" sz="3200" dirty="0"/>
              <a:t>) = </a:t>
            </a:r>
            <a:r>
              <a:rPr lang="en-US" sz="3200" dirty="0" err="1" smtClean="0"/>
              <a:t>Wx</a:t>
            </a:r>
            <a:r>
              <a:rPr lang="en-US" sz="3200" dirty="0" smtClean="0"/>
              <a:t> + b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862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84835" y="518124"/>
            <a:ext cx="27622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effects of</a:t>
            </a:r>
          </a:p>
          <a:p>
            <a:r>
              <a:rPr lang="en-US" sz="2800" dirty="0"/>
              <a:t>different</a:t>
            </a:r>
          </a:p>
          <a:p>
            <a:r>
              <a:rPr lang="en-US" sz="2800" dirty="0"/>
              <a:t>update form</a:t>
            </a:r>
          </a:p>
          <a:p>
            <a:r>
              <a:rPr lang="en-US" sz="2800" dirty="0"/>
              <a:t>formulas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5" y="540657"/>
            <a:ext cx="6877050" cy="53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Interactive Web Demo time....</a:t>
            </a:r>
            <a:endParaRPr lang="ru-RU" b="1" dirty="0"/>
          </a:p>
        </p:txBody>
      </p:sp>
      <p:pic>
        <p:nvPicPr>
          <p:cNvPr id="4" name="Picture 43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19" y="1500187"/>
            <a:ext cx="9276962" cy="410051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790825" y="5991910"/>
            <a:ext cx="689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8A8"/>
                </a:solidFill>
                <a:latin typeface="ArialMT"/>
                <a:hlinkClick r:id="rId3"/>
              </a:rPr>
              <a:t>http://vision.stanford.edu/teaching/cs231n-demos/linear-classify</a:t>
            </a:r>
            <a:r>
              <a:rPr lang="en-US" dirty="0" smtClean="0">
                <a:solidFill>
                  <a:srgbClr val="0098A8"/>
                </a:solidFill>
                <a:latin typeface="ArialMT"/>
                <a:hlinkClick r:id="rId3"/>
              </a:rPr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88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Computational graphs</a:t>
            </a:r>
            <a:endParaRPr lang="ru-RU" b="1" dirty="0"/>
          </a:p>
        </p:txBody>
      </p:sp>
      <p:grpSp>
        <p:nvGrpSpPr>
          <p:cNvPr id="4" name="Group 25138"/>
          <p:cNvGrpSpPr>
            <a:grpSpLocks noChangeAspect="1"/>
          </p:cNvGrpSpPr>
          <p:nvPr/>
        </p:nvGrpSpPr>
        <p:grpSpPr>
          <a:xfrm>
            <a:off x="1041766" y="2314978"/>
            <a:ext cx="9833500" cy="3342871"/>
            <a:chOff x="115625" y="920951"/>
            <a:chExt cx="7862326" cy="2672961"/>
          </a:xfrm>
        </p:grpSpPr>
        <p:pic>
          <p:nvPicPr>
            <p:cNvPr id="5" name="Picture 22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622413" y="933515"/>
              <a:ext cx="1495425" cy="495300"/>
            </a:xfrm>
            <a:prstGeom prst="rect">
              <a:avLst/>
            </a:prstGeom>
          </p:spPr>
        </p:pic>
        <p:sp>
          <p:nvSpPr>
            <p:cNvPr id="6" name="Shape 221"/>
            <p:cNvSpPr/>
            <p:nvPr/>
          </p:nvSpPr>
          <p:spPr>
            <a:xfrm>
              <a:off x="1612888" y="923990"/>
              <a:ext cx="1514475" cy="514350"/>
            </a:xfrm>
            <a:custGeom>
              <a:avLst/>
              <a:gdLst/>
              <a:ahLst/>
              <a:cxnLst/>
              <a:rect l="0" t="0" r="0" b="0"/>
              <a:pathLst>
                <a:path w="1514475" h="514350">
                  <a:moveTo>
                    <a:pt x="0" y="0"/>
                  </a:moveTo>
                  <a:lnTo>
                    <a:pt x="1514475" y="0"/>
                  </a:lnTo>
                  <a:lnTo>
                    <a:pt x="1514475" y="514350"/>
                  </a:lnTo>
                  <a:lnTo>
                    <a:pt x="0" y="5143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" name="Shape 29924"/>
            <p:cNvSpPr/>
            <p:nvPr/>
          </p:nvSpPr>
          <p:spPr>
            <a:xfrm>
              <a:off x="674150" y="1129165"/>
              <a:ext cx="375000" cy="957600"/>
            </a:xfrm>
            <a:custGeom>
              <a:avLst/>
              <a:gdLst/>
              <a:ahLst/>
              <a:cxnLst/>
              <a:rect l="0" t="0" r="0" b="0"/>
              <a:pathLst>
                <a:path w="375000" h="957600">
                  <a:moveTo>
                    <a:pt x="0" y="0"/>
                  </a:moveTo>
                  <a:lnTo>
                    <a:pt x="375000" y="0"/>
                  </a:lnTo>
                  <a:lnTo>
                    <a:pt x="375000" y="957600"/>
                  </a:lnTo>
                  <a:lnTo>
                    <a:pt x="0" y="9576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" name="Shape 223"/>
            <p:cNvSpPr/>
            <p:nvPr/>
          </p:nvSpPr>
          <p:spPr>
            <a:xfrm>
              <a:off x="674150" y="1129165"/>
              <a:ext cx="375000" cy="957600"/>
            </a:xfrm>
            <a:custGeom>
              <a:avLst/>
              <a:gdLst/>
              <a:ahLst/>
              <a:cxnLst/>
              <a:rect l="0" t="0" r="0" b="0"/>
              <a:pathLst>
                <a:path w="375000" h="957600">
                  <a:moveTo>
                    <a:pt x="0" y="0"/>
                  </a:moveTo>
                  <a:lnTo>
                    <a:pt x="375000" y="0"/>
                  </a:lnTo>
                  <a:lnTo>
                    <a:pt x="375000" y="957600"/>
                  </a:lnTo>
                  <a:lnTo>
                    <a:pt x="0" y="9576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Rectangle 224"/>
            <p:cNvSpPr/>
            <p:nvPr/>
          </p:nvSpPr>
          <p:spPr>
            <a:xfrm>
              <a:off x="817225" y="1512920"/>
              <a:ext cx="118237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x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Shape 226"/>
            <p:cNvSpPr/>
            <p:nvPr/>
          </p:nvSpPr>
          <p:spPr>
            <a:xfrm>
              <a:off x="1278175" y="1568015"/>
              <a:ext cx="543049" cy="306976"/>
            </a:xfrm>
            <a:custGeom>
              <a:avLst/>
              <a:gdLst/>
              <a:ahLst/>
              <a:cxnLst/>
              <a:rect l="0" t="0" r="0" b="0"/>
              <a:pathLst>
                <a:path w="543049" h="306976">
                  <a:moveTo>
                    <a:pt x="0" y="0"/>
                  </a:moveTo>
                  <a:lnTo>
                    <a:pt x="543049" y="306976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27"/>
            <p:cNvSpPr/>
            <p:nvPr/>
          </p:nvSpPr>
          <p:spPr>
            <a:xfrm>
              <a:off x="1813482" y="1861295"/>
              <a:ext cx="45371" cy="34967"/>
            </a:xfrm>
            <a:custGeom>
              <a:avLst/>
              <a:gdLst/>
              <a:ahLst/>
              <a:cxnLst/>
              <a:rect l="0" t="0" r="0" b="0"/>
              <a:pathLst>
                <a:path w="45371" h="34967">
                  <a:moveTo>
                    <a:pt x="15484" y="0"/>
                  </a:moveTo>
                  <a:lnTo>
                    <a:pt x="45371" y="34967"/>
                  </a:lnTo>
                  <a:lnTo>
                    <a:pt x="0" y="27392"/>
                  </a:lnTo>
                  <a:lnTo>
                    <a:pt x="15484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25"/>
            <p:cNvSpPr/>
            <p:nvPr/>
          </p:nvSpPr>
          <p:spPr>
            <a:xfrm>
              <a:off x="115625" y="2215115"/>
              <a:ext cx="933600" cy="957600"/>
            </a:xfrm>
            <a:custGeom>
              <a:avLst/>
              <a:gdLst/>
              <a:ahLst/>
              <a:cxnLst/>
              <a:rect l="0" t="0" r="0" b="0"/>
              <a:pathLst>
                <a:path w="933600" h="957600">
                  <a:moveTo>
                    <a:pt x="0" y="0"/>
                  </a:moveTo>
                  <a:lnTo>
                    <a:pt x="933600" y="0"/>
                  </a:lnTo>
                  <a:lnTo>
                    <a:pt x="933600" y="957600"/>
                  </a:lnTo>
                  <a:lnTo>
                    <a:pt x="0" y="9576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29"/>
            <p:cNvSpPr/>
            <p:nvPr/>
          </p:nvSpPr>
          <p:spPr>
            <a:xfrm>
              <a:off x="115625" y="2215115"/>
              <a:ext cx="933600" cy="957600"/>
            </a:xfrm>
            <a:custGeom>
              <a:avLst/>
              <a:gdLst/>
              <a:ahLst/>
              <a:cxnLst/>
              <a:rect l="0" t="0" r="0" b="0"/>
              <a:pathLst>
                <a:path w="933600" h="957600">
                  <a:moveTo>
                    <a:pt x="0" y="0"/>
                  </a:moveTo>
                  <a:lnTo>
                    <a:pt x="933600" y="0"/>
                  </a:lnTo>
                  <a:lnTo>
                    <a:pt x="933600" y="957600"/>
                  </a:lnTo>
                  <a:lnTo>
                    <a:pt x="0" y="9576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Rectangle 230"/>
            <p:cNvSpPr/>
            <p:nvPr/>
          </p:nvSpPr>
          <p:spPr>
            <a:xfrm>
              <a:off x="498564" y="2598870"/>
              <a:ext cx="222995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Shape 232"/>
            <p:cNvSpPr/>
            <p:nvPr/>
          </p:nvSpPr>
          <p:spPr>
            <a:xfrm>
              <a:off x="1224638" y="2248980"/>
              <a:ext cx="632903" cy="483984"/>
            </a:xfrm>
            <a:custGeom>
              <a:avLst/>
              <a:gdLst/>
              <a:ahLst/>
              <a:cxnLst/>
              <a:rect l="0" t="0" r="0" b="0"/>
              <a:pathLst>
                <a:path w="632903" h="483984">
                  <a:moveTo>
                    <a:pt x="0" y="483984"/>
                  </a:moveTo>
                  <a:lnTo>
                    <a:pt x="632903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33"/>
            <p:cNvSpPr/>
            <p:nvPr/>
          </p:nvSpPr>
          <p:spPr>
            <a:xfrm>
              <a:off x="1847983" y="2222723"/>
              <a:ext cx="43893" cy="38755"/>
            </a:xfrm>
            <a:custGeom>
              <a:avLst/>
              <a:gdLst/>
              <a:ahLst/>
              <a:cxnLst/>
              <a:rect l="0" t="0" r="0" b="0"/>
              <a:pathLst>
                <a:path w="43893" h="38755">
                  <a:moveTo>
                    <a:pt x="43893" y="0"/>
                  </a:moveTo>
                  <a:lnTo>
                    <a:pt x="19114" y="38755"/>
                  </a:lnTo>
                  <a:lnTo>
                    <a:pt x="0" y="13760"/>
                  </a:lnTo>
                  <a:lnTo>
                    <a:pt x="43893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34"/>
            <p:cNvSpPr/>
            <p:nvPr/>
          </p:nvSpPr>
          <p:spPr>
            <a:xfrm>
              <a:off x="2022625" y="1756740"/>
              <a:ext cx="622500" cy="622500"/>
            </a:xfrm>
            <a:custGeom>
              <a:avLst/>
              <a:gdLst/>
              <a:ahLst/>
              <a:cxnLst/>
              <a:rect l="0" t="0" r="0" b="0"/>
              <a:pathLst>
                <a:path w="622500" h="622500">
                  <a:moveTo>
                    <a:pt x="311250" y="0"/>
                  </a:moveTo>
                  <a:cubicBezTo>
                    <a:pt x="393799" y="0"/>
                    <a:pt x="472966" y="32792"/>
                    <a:pt x="531337" y="91163"/>
                  </a:cubicBezTo>
                  <a:cubicBezTo>
                    <a:pt x="589708" y="149534"/>
                    <a:pt x="622500" y="228701"/>
                    <a:pt x="622500" y="311250"/>
                  </a:cubicBezTo>
                  <a:cubicBezTo>
                    <a:pt x="622500" y="483149"/>
                    <a:pt x="483149" y="622500"/>
                    <a:pt x="311250" y="622500"/>
                  </a:cubicBezTo>
                  <a:cubicBezTo>
                    <a:pt x="139351" y="622500"/>
                    <a:pt x="0" y="483149"/>
                    <a:pt x="0" y="311250"/>
                  </a:cubicBezTo>
                  <a:cubicBezTo>
                    <a:pt x="0" y="139351"/>
                    <a:pt x="139351" y="0"/>
                    <a:pt x="3112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C9DAF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35"/>
            <p:cNvSpPr/>
            <p:nvPr/>
          </p:nvSpPr>
          <p:spPr>
            <a:xfrm>
              <a:off x="2022625" y="1756740"/>
              <a:ext cx="622500" cy="622500"/>
            </a:xfrm>
            <a:custGeom>
              <a:avLst/>
              <a:gdLst/>
              <a:ahLst/>
              <a:cxnLst/>
              <a:rect l="0" t="0" r="0" b="0"/>
              <a:pathLst>
                <a:path w="622500" h="622500">
                  <a:moveTo>
                    <a:pt x="0" y="311250"/>
                  </a:moveTo>
                  <a:lnTo>
                    <a:pt x="0" y="311250"/>
                  </a:lnTo>
                  <a:cubicBezTo>
                    <a:pt x="0" y="139351"/>
                    <a:pt x="139351" y="0"/>
                    <a:pt x="311250" y="0"/>
                  </a:cubicBezTo>
                  <a:lnTo>
                    <a:pt x="311250" y="0"/>
                  </a:lnTo>
                  <a:cubicBezTo>
                    <a:pt x="393799" y="0"/>
                    <a:pt x="472966" y="32792"/>
                    <a:pt x="531337" y="91163"/>
                  </a:cubicBezTo>
                  <a:cubicBezTo>
                    <a:pt x="589708" y="149534"/>
                    <a:pt x="622500" y="228701"/>
                    <a:pt x="622500" y="311250"/>
                  </a:cubicBezTo>
                  <a:lnTo>
                    <a:pt x="622500" y="311250"/>
                  </a:lnTo>
                  <a:cubicBezTo>
                    <a:pt x="622500" y="483149"/>
                    <a:pt x="483149" y="622500"/>
                    <a:pt x="311250" y="622500"/>
                  </a:cubicBezTo>
                  <a:lnTo>
                    <a:pt x="311250" y="622500"/>
                  </a:lnTo>
                  <a:cubicBezTo>
                    <a:pt x="139351" y="622500"/>
                    <a:pt x="0" y="483149"/>
                    <a:pt x="0" y="311250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37"/>
            <p:cNvSpPr/>
            <p:nvPr/>
          </p:nvSpPr>
          <p:spPr>
            <a:xfrm>
              <a:off x="2773588" y="2067990"/>
              <a:ext cx="1189350" cy="0"/>
            </a:xfrm>
            <a:custGeom>
              <a:avLst/>
              <a:gdLst/>
              <a:ahLst/>
              <a:cxnLst/>
              <a:rect l="0" t="0" r="0" b="0"/>
              <a:pathLst>
                <a:path w="1189350">
                  <a:moveTo>
                    <a:pt x="0" y="0"/>
                  </a:moveTo>
                  <a:lnTo>
                    <a:pt x="11893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38"/>
            <p:cNvSpPr/>
            <p:nvPr/>
          </p:nvSpPr>
          <p:spPr>
            <a:xfrm>
              <a:off x="3962938" y="205225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1" name="Picture 24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508601" y="930476"/>
              <a:ext cx="4459825" cy="478125"/>
            </a:xfrm>
            <a:prstGeom prst="rect">
              <a:avLst/>
            </a:prstGeom>
          </p:spPr>
        </p:pic>
        <p:sp>
          <p:nvSpPr>
            <p:cNvPr id="22" name="Shape 242"/>
            <p:cNvSpPr/>
            <p:nvPr/>
          </p:nvSpPr>
          <p:spPr>
            <a:xfrm>
              <a:off x="3499076" y="920951"/>
              <a:ext cx="4478875" cy="497175"/>
            </a:xfrm>
            <a:custGeom>
              <a:avLst/>
              <a:gdLst/>
              <a:ahLst/>
              <a:cxnLst/>
              <a:rect l="0" t="0" r="0" b="0"/>
              <a:pathLst>
                <a:path w="4478875" h="497175">
                  <a:moveTo>
                    <a:pt x="0" y="0"/>
                  </a:moveTo>
                  <a:lnTo>
                    <a:pt x="4478875" y="0"/>
                  </a:lnTo>
                  <a:lnTo>
                    <a:pt x="4478875" y="497175"/>
                  </a:lnTo>
                  <a:lnTo>
                    <a:pt x="0" y="49717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43"/>
            <p:cNvSpPr/>
            <p:nvPr/>
          </p:nvSpPr>
          <p:spPr>
            <a:xfrm>
              <a:off x="4092975" y="1756740"/>
              <a:ext cx="622500" cy="622500"/>
            </a:xfrm>
            <a:custGeom>
              <a:avLst/>
              <a:gdLst/>
              <a:ahLst/>
              <a:cxnLst/>
              <a:rect l="0" t="0" r="0" b="0"/>
              <a:pathLst>
                <a:path w="622500" h="622500">
                  <a:moveTo>
                    <a:pt x="311250" y="0"/>
                  </a:moveTo>
                  <a:cubicBezTo>
                    <a:pt x="393798" y="0"/>
                    <a:pt x="472966" y="32792"/>
                    <a:pt x="531337" y="91163"/>
                  </a:cubicBezTo>
                  <a:cubicBezTo>
                    <a:pt x="589708" y="149534"/>
                    <a:pt x="622500" y="228701"/>
                    <a:pt x="622500" y="311250"/>
                  </a:cubicBezTo>
                  <a:cubicBezTo>
                    <a:pt x="622500" y="483149"/>
                    <a:pt x="483148" y="622500"/>
                    <a:pt x="311250" y="622500"/>
                  </a:cubicBezTo>
                  <a:cubicBezTo>
                    <a:pt x="139352" y="622500"/>
                    <a:pt x="0" y="483149"/>
                    <a:pt x="0" y="311250"/>
                  </a:cubicBezTo>
                  <a:cubicBezTo>
                    <a:pt x="0" y="139351"/>
                    <a:pt x="139352" y="0"/>
                    <a:pt x="3112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4CCC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44"/>
            <p:cNvSpPr/>
            <p:nvPr/>
          </p:nvSpPr>
          <p:spPr>
            <a:xfrm>
              <a:off x="4092975" y="1756740"/>
              <a:ext cx="622500" cy="622500"/>
            </a:xfrm>
            <a:custGeom>
              <a:avLst/>
              <a:gdLst/>
              <a:ahLst/>
              <a:cxnLst/>
              <a:rect l="0" t="0" r="0" b="0"/>
              <a:pathLst>
                <a:path w="622500" h="622500">
                  <a:moveTo>
                    <a:pt x="0" y="311250"/>
                  </a:moveTo>
                  <a:lnTo>
                    <a:pt x="0" y="311250"/>
                  </a:lnTo>
                  <a:cubicBezTo>
                    <a:pt x="0" y="139351"/>
                    <a:pt x="139352" y="0"/>
                    <a:pt x="311250" y="0"/>
                  </a:cubicBezTo>
                  <a:lnTo>
                    <a:pt x="311250" y="0"/>
                  </a:lnTo>
                  <a:cubicBezTo>
                    <a:pt x="393798" y="0"/>
                    <a:pt x="472966" y="32792"/>
                    <a:pt x="531337" y="91163"/>
                  </a:cubicBezTo>
                  <a:cubicBezTo>
                    <a:pt x="589708" y="149534"/>
                    <a:pt x="622500" y="228701"/>
                    <a:pt x="622500" y="311250"/>
                  </a:cubicBezTo>
                  <a:lnTo>
                    <a:pt x="622500" y="311250"/>
                  </a:lnTo>
                  <a:cubicBezTo>
                    <a:pt x="622500" y="483149"/>
                    <a:pt x="483148" y="622500"/>
                    <a:pt x="311250" y="622500"/>
                  </a:cubicBezTo>
                  <a:lnTo>
                    <a:pt x="311250" y="622500"/>
                  </a:lnTo>
                  <a:cubicBezTo>
                    <a:pt x="139352" y="622500"/>
                    <a:pt x="0" y="483149"/>
                    <a:pt x="0" y="311250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248"/>
            <p:cNvSpPr/>
            <p:nvPr/>
          </p:nvSpPr>
          <p:spPr>
            <a:xfrm>
              <a:off x="4907813" y="2067990"/>
              <a:ext cx="754050" cy="0"/>
            </a:xfrm>
            <a:custGeom>
              <a:avLst/>
              <a:gdLst/>
              <a:ahLst/>
              <a:cxnLst/>
              <a:rect l="0" t="0" r="0" b="0"/>
              <a:pathLst>
                <a:path w="754050">
                  <a:moveTo>
                    <a:pt x="0" y="0"/>
                  </a:moveTo>
                  <a:lnTo>
                    <a:pt x="7540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249"/>
            <p:cNvSpPr/>
            <p:nvPr/>
          </p:nvSpPr>
          <p:spPr>
            <a:xfrm>
              <a:off x="5661863" y="205225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251"/>
            <p:cNvSpPr/>
            <p:nvPr/>
          </p:nvSpPr>
          <p:spPr>
            <a:xfrm>
              <a:off x="1287175" y="2327940"/>
              <a:ext cx="4798200" cy="668250"/>
            </a:xfrm>
            <a:custGeom>
              <a:avLst/>
              <a:gdLst/>
              <a:ahLst/>
              <a:cxnLst/>
              <a:rect l="0" t="0" r="0" b="0"/>
              <a:pathLst>
                <a:path w="4798200" h="668250">
                  <a:moveTo>
                    <a:pt x="0" y="668250"/>
                  </a:moveTo>
                  <a:lnTo>
                    <a:pt x="4798200" y="668250"/>
                  </a:lnTo>
                  <a:lnTo>
                    <a:pt x="479820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252"/>
            <p:cNvSpPr/>
            <p:nvPr/>
          </p:nvSpPr>
          <p:spPr>
            <a:xfrm>
              <a:off x="6069643" y="2284714"/>
              <a:ext cx="31466" cy="43225"/>
            </a:xfrm>
            <a:custGeom>
              <a:avLst/>
              <a:gdLst/>
              <a:ahLst/>
              <a:cxnLst/>
              <a:rect l="0" t="0" r="0" b="0"/>
              <a:pathLst>
                <a:path w="31466" h="43225">
                  <a:moveTo>
                    <a:pt x="15733" y="0"/>
                  </a:moveTo>
                  <a:lnTo>
                    <a:pt x="31466" y="43225"/>
                  </a:lnTo>
                  <a:lnTo>
                    <a:pt x="0" y="43225"/>
                  </a:lnTo>
                  <a:lnTo>
                    <a:pt x="15733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253"/>
            <p:cNvSpPr/>
            <p:nvPr/>
          </p:nvSpPr>
          <p:spPr>
            <a:xfrm>
              <a:off x="4278825" y="2651190"/>
              <a:ext cx="622500" cy="622500"/>
            </a:xfrm>
            <a:custGeom>
              <a:avLst/>
              <a:gdLst/>
              <a:ahLst/>
              <a:cxnLst/>
              <a:rect l="0" t="0" r="0" b="0"/>
              <a:pathLst>
                <a:path w="622500" h="622500">
                  <a:moveTo>
                    <a:pt x="311250" y="0"/>
                  </a:moveTo>
                  <a:cubicBezTo>
                    <a:pt x="393798" y="0"/>
                    <a:pt x="472966" y="32792"/>
                    <a:pt x="531337" y="91163"/>
                  </a:cubicBezTo>
                  <a:cubicBezTo>
                    <a:pt x="589708" y="149534"/>
                    <a:pt x="622500" y="228701"/>
                    <a:pt x="622500" y="311250"/>
                  </a:cubicBezTo>
                  <a:cubicBezTo>
                    <a:pt x="622500" y="483149"/>
                    <a:pt x="483148" y="622500"/>
                    <a:pt x="311250" y="622500"/>
                  </a:cubicBezTo>
                  <a:cubicBezTo>
                    <a:pt x="139352" y="622500"/>
                    <a:pt x="0" y="483149"/>
                    <a:pt x="0" y="311250"/>
                  </a:cubicBezTo>
                  <a:cubicBezTo>
                    <a:pt x="0" y="139351"/>
                    <a:pt x="139352" y="0"/>
                    <a:pt x="3112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254"/>
            <p:cNvSpPr/>
            <p:nvPr/>
          </p:nvSpPr>
          <p:spPr>
            <a:xfrm>
              <a:off x="4278825" y="2651190"/>
              <a:ext cx="622500" cy="622500"/>
            </a:xfrm>
            <a:custGeom>
              <a:avLst/>
              <a:gdLst/>
              <a:ahLst/>
              <a:cxnLst/>
              <a:rect l="0" t="0" r="0" b="0"/>
              <a:pathLst>
                <a:path w="622500" h="622500">
                  <a:moveTo>
                    <a:pt x="0" y="311250"/>
                  </a:moveTo>
                  <a:lnTo>
                    <a:pt x="0" y="311250"/>
                  </a:lnTo>
                  <a:cubicBezTo>
                    <a:pt x="0" y="139351"/>
                    <a:pt x="139352" y="0"/>
                    <a:pt x="311250" y="0"/>
                  </a:cubicBezTo>
                  <a:lnTo>
                    <a:pt x="311250" y="0"/>
                  </a:lnTo>
                  <a:cubicBezTo>
                    <a:pt x="393798" y="0"/>
                    <a:pt x="472966" y="32792"/>
                    <a:pt x="531337" y="91163"/>
                  </a:cubicBezTo>
                  <a:cubicBezTo>
                    <a:pt x="589708" y="149534"/>
                    <a:pt x="622500" y="228701"/>
                    <a:pt x="622500" y="311250"/>
                  </a:cubicBezTo>
                  <a:lnTo>
                    <a:pt x="622500" y="311250"/>
                  </a:lnTo>
                  <a:cubicBezTo>
                    <a:pt x="622500" y="483149"/>
                    <a:pt x="483148" y="622500"/>
                    <a:pt x="311250" y="622500"/>
                  </a:cubicBezTo>
                  <a:lnTo>
                    <a:pt x="311250" y="622500"/>
                  </a:lnTo>
                  <a:cubicBezTo>
                    <a:pt x="139352" y="622500"/>
                    <a:pt x="0" y="483149"/>
                    <a:pt x="0" y="311250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Rectangle 255"/>
            <p:cNvSpPr/>
            <p:nvPr/>
          </p:nvSpPr>
          <p:spPr>
            <a:xfrm>
              <a:off x="4507531" y="2836837"/>
              <a:ext cx="219515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R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4" name="Picture 25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007375" y="3178787"/>
              <a:ext cx="811200" cy="405600"/>
            </a:xfrm>
            <a:prstGeom prst="rect">
              <a:avLst/>
            </a:prstGeom>
          </p:spPr>
        </p:pic>
        <p:sp>
          <p:nvSpPr>
            <p:cNvPr id="35" name="Shape 259"/>
            <p:cNvSpPr/>
            <p:nvPr/>
          </p:nvSpPr>
          <p:spPr>
            <a:xfrm>
              <a:off x="4997850" y="3169262"/>
              <a:ext cx="830250" cy="424650"/>
            </a:xfrm>
            <a:custGeom>
              <a:avLst/>
              <a:gdLst/>
              <a:ahLst/>
              <a:cxnLst/>
              <a:rect l="0" t="0" r="0" b="0"/>
              <a:pathLst>
                <a:path w="830250" h="424650">
                  <a:moveTo>
                    <a:pt x="0" y="0"/>
                  </a:moveTo>
                  <a:lnTo>
                    <a:pt x="830250" y="0"/>
                  </a:lnTo>
                  <a:lnTo>
                    <a:pt x="830250" y="424650"/>
                  </a:lnTo>
                  <a:lnTo>
                    <a:pt x="0" y="4246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260"/>
            <p:cNvSpPr/>
            <p:nvPr/>
          </p:nvSpPr>
          <p:spPr>
            <a:xfrm>
              <a:off x="5882575" y="1865190"/>
              <a:ext cx="405600" cy="405600"/>
            </a:xfrm>
            <a:custGeom>
              <a:avLst/>
              <a:gdLst/>
              <a:ahLst/>
              <a:cxnLst/>
              <a:rect l="0" t="0" r="0" b="0"/>
              <a:pathLst>
                <a:path w="405600" h="405600">
                  <a:moveTo>
                    <a:pt x="202800" y="0"/>
                  </a:moveTo>
                  <a:cubicBezTo>
                    <a:pt x="256586" y="0"/>
                    <a:pt x="308168" y="21366"/>
                    <a:pt x="346202" y="59399"/>
                  </a:cubicBezTo>
                  <a:cubicBezTo>
                    <a:pt x="384234" y="97431"/>
                    <a:pt x="405600" y="149014"/>
                    <a:pt x="405600" y="202800"/>
                  </a:cubicBezTo>
                  <a:cubicBezTo>
                    <a:pt x="405600" y="314803"/>
                    <a:pt x="314803" y="405600"/>
                    <a:pt x="202800" y="405600"/>
                  </a:cubicBezTo>
                  <a:cubicBezTo>
                    <a:pt x="90796" y="405600"/>
                    <a:pt x="0" y="314803"/>
                    <a:pt x="0" y="202800"/>
                  </a:cubicBezTo>
                  <a:cubicBezTo>
                    <a:pt x="0" y="90797"/>
                    <a:pt x="90796" y="0"/>
                    <a:pt x="202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261"/>
            <p:cNvSpPr/>
            <p:nvPr/>
          </p:nvSpPr>
          <p:spPr>
            <a:xfrm>
              <a:off x="5882575" y="1865190"/>
              <a:ext cx="405600" cy="405600"/>
            </a:xfrm>
            <a:custGeom>
              <a:avLst/>
              <a:gdLst/>
              <a:ahLst/>
              <a:cxnLst/>
              <a:rect l="0" t="0" r="0" b="0"/>
              <a:pathLst>
                <a:path w="405600" h="405600">
                  <a:moveTo>
                    <a:pt x="0" y="202800"/>
                  </a:moveTo>
                  <a:lnTo>
                    <a:pt x="0" y="202800"/>
                  </a:lnTo>
                  <a:cubicBezTo>
                    <a:pt x="0" y="90797"/>
                    <a:pt x="90796" y="0"/>
                    <a:pt x="202800" y="0"/>
                  </a:cubicBezTo>
                  <a:lnTo>
                    <a:pt x="202800" y="0"/>
                  </a:lnTo>
                  <a:cubicBezTo>
                    <a:pt x="256586" y="0"/>
                    <a:pt x="308168" y="21366"/>
                    <a:pt x="346202" y="59399"/>
                  </a:cubicBezTo>
                  <a:cubicBezTo>
                    <a:pt x="384234" y="97431"/>
                    <a:pt x="405600" y="149014"/>
                    <a:pt x="405600" y="202800"/>
                  </a:cubicBezTo>
                  <a:lnTo>
                    <a:pt x="405600" y="202800"/>
                  </a:lnTo>
                  <a:cubicBezTo>
                    <a:pt x="405600" y="314803"/>
                    <a:pt x="314803" y="405600"/>
                    <a:pt x="202800" y="405600"/>
                  </a:cubicBezTo>
                  <a:lnTo>
                    <a:pt x="202800" y="405600"/>
                  </a:lnTo>
                  <a:cubicBezTo>
                    <a:pt x="90796" y="405600"/>
                    <a:pt x="0" y="314803"/>
                    <a:pt x="0" y="202800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Rectangle 262"/>
            <p:cNvSpPr/>
            <p:nvPr/>
          </p:nvSpPr>
          <p:spPr>
            <a:xfrm>
              <a:off x="6003997" y="1853974"/>
              <a:ext cx="166945" cy="28072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3200" dirty="0">
                  <a:solidFill>
                    <a:srgbClr val="000000"/>
                  </a:solidFill>
                  <a:effectLst/>
                  <a:ea typeface="Arial" panose="020B0604020202020204" pitchFamily="34" charset="0"/>
                  <a:cs typeface="Calibri" panose="020F0502020204030204" pitchFamily="34" charset="0"/>
                </a:rPr>
                <a:t>+</a:t>
              </a:r>
              <a:endParaRPr lang="ru-RU" sz="4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Shape 264"/>
            <p:cNvSpPr/>
            <p:nvPr/>
          </p:nvSpPr>
          <p:spPr>
            <a:xfrm>
              <a:off x="6340088" y="2067990"/>
              <a:ext cx="754049" cy="0"/>
            </a:xfrm>
            <a:custGeom>
              <a:avLst/>
              <a:gdLst/>
              <a:ahLst/>
              <a:cxnLst/>
              <a:rect l="0" t="0" r="0" b="0"/>
              <a:pathLst>
                <a:path w="754049">
                  <a:moveTo>
                    <a:pt x="0" y="0"/>
                  </a:moveTo>
                  <a:lnTo>
                    <a:pt x="754049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Shape 265"/>
            <p:cNvSpPr/>
            <p:nvPr/>
          </p:nvSpPr>
          <p:spPr>
            <a:xfrm>
              <a:off x="7094137" y="205225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1" name="Rectangle 267"/>
            <p:cNvSpPr/>
            <p:nvPr/>
          </p:nvSpPr>
          <p:spPr>
            <a:xfrm>
              <a:off x="7354150" y="1963425"/>
              <a:ext cx="169045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L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tangle 269"/>
            <p:cNvSpPr/>
            <p:nvPr/>
          </p:nvSpPr>
          <p:spPr>
            <a:xfrm>
              <a:off x="2989700" y="1807714"/>
              <a:ext cx="131479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b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angle 270"/>
            <p:cNvSpPr/>
            <p:nvPr/>
          </p:nvSpPr>
          <p:spPr>
            <a:xfrm>
              <a:off x="3088529" y="1807714"/>
              <a:ext cx="919411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(scores)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274"/>
            <p:cNvSpPr/>
            <p:nvPr/>
          </p:nvSpPr>
          <p:spPr>
            <a:xfrm>
              <a:off x="2280029" y="1953581"/>
              <a:ext cx="197118" cy="56611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3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*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6" name="Прямоугольник 45"/>
          <p:cNvSpPr/>
          <p:nvPr/>
        </p:nvSpPr>
        <p:spPr>
          <a:xfrm>
            <a:off x="6141585" y="3462788"/>
            <a:ext cx="7547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</a:t>
            </a:r>
            <a:r>
              <a:rPr lang="en-US" sz="1600" dirty="0" smtClean="0"/>
              <a:t>inge loss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030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Convolutional Network</a:t>
            </a:r>
            <a:endParaRPr lang="ru-RU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95"/>
          <a:stretch/>
        </p:blipFill>
        <p:spPr>
          <a:xfrm>
            <a:off x="1030366" y="1690688"/>
            <a:ext cx="10131268" cy="3092146"/>
          </a:xfrm>
        </p:spPr>
      </p:pic>
      <p:sp>
        <p:nvSpPr>
          <p:cNvPr id="3" name="Прямоугольник 2"/>
          <p:cNvSpPr/>
          <p:nvPr/>
        </p:nvSpPr>
        <p:spPr>
          <a:xfrm>
            <a:off x="1973295" y="5523622"/>
            <a:ext cx="21738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input image</a:t>
            </a: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612534" y="5349359"/>
            <a:ext cx="1477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weights</a:t>
            </a:r>
            <a:endParaRPr lang="ru-RU" sz="3200" dirty="0">
              <a:solidFill>
                <a:schemeClr val="accent6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647647" y="5523622"/>
            <a:ext cx="8162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loss</a:t>
            </a:r>
            <a:endParaRPr lang="ru-RU" sz="3200" dirty="0"/>
          </a:p>
        </p:txBody>
      </p:sp>
      <p:cxnSp>
        <p:nvCxnSpPr>
          <p:cNvPr id="8" name="Прямая со стрелкой 7"/>
          <p:cNvCxnSpPr>
            <a:stCxn id="6" idx="0"/>
          </p:cNvCxnSpPr>
          <p:nvPr/>
        </p:nvCxnSpPr>
        <p:spPr>
          <a:xfrm flipV="1">
            <a:off x="9055772" y="4095750"/>
            <a:ext cx="1469353" cy="1427872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5" idx="0"/>
          </p:cNvCxnSpPr>
          <p:nvPr/>
        </p:nvCxnSpPr>
        <p:spPr>
          <a:xfrm flipV="1">
            <a:off x="6351198" y="4371975"/>
            <a:ext cx="0" cy="97738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5" idx="0"/>
          </p:cNvCxnSpPr>
          <p:nvPr/>
        </p:nvCxnSpPr>
        <p:spPr>
          <a:xfrm flipH="1" flipV="1">
            <a:off x="3238500" y="4629150"/>
            <a:ext cx="3112698" cy="72020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5" idx="0"/>
          </p:cNvCxnSpPr>
          <p:nvPr/>
        </p:nvCxnSpPr>
        <p:spPr>
          <a:xfrm flipV="1">
            <a:off x="6351198" y="4371975"/>
            <a:ext cx="3291003" cy="97738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5" idx="0"/>
          </p:cNvCxnSpPr>
          <p:nvPr/>
        </p:nvCxnSpPr>
        <p:spPr>
          <a:xfrm flipV="1">
            <a:off x="6351198" y="4257675"/>
            <a:ext cx="1663934" cy="109168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5" idx="0"/>
          </p:cNvCxnSpPr>
          <p:nvPr/>
        </p:nvCxnSpPr>
        <p:spPr>
          <a:xfrm flipH="1" flipV="1">
            <a:off x="5407984" y="4629150"/>
            <a:ext cx="943214" cy="72020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stCxn id="3" idx="0"/>
          </p:cNvCxnSpPr>
          <p:nvPr/>
        </p:nvCxnSpPr>
        <p:spPr>
          <a:xfrm flipH="1" flipV="1">
            <a:off x="1771650" y="4782834"/>
            <a:ext cx="1288545" cy="7407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5612534" y="1320285"/>
            <a:ext cx="1331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AlexNet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468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5534"/>
          <p:cNvGrpSpPr>
            <a:grpSpLocks noChangeAspect="1"/>
          </p:cNvGrpSpPr>
          <p:nvPr/>
        </p:nvGrpSpPr>
        <p:grpSpPr>
          <a:xfrm>
            <a:off x="5981423" y="1374138"/>
            <a:ext cx="5296287" cy="2420458"/>
            <a:chOff x="0" y="0"/>
            <a:chExt cx="4520226" cy="2066250"/>
          </a:xfrm>
        </p:grpSpPr>
        <p:pic>
          <p:nvPicPr>
            <p:cNvPr id="24" name="Picture 46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763" y="4762"/>
              <a:ext cx="4510701" cy="2056725"/>
            </a:xfrm>
            <a:prstGeom prst="rect">
              <a:avLst/>
            </a:prstGeom>
          </p:spPr>
        </p:pic>
        <p:sp>
          <p:nvSpPr>
            <p:cNvPr id="25" name="Shape 464"/>
            <p:cNvSpPr/>
            <p:nvPr/>
          </p:nvSpPr>
          <p:spPr>
            <a:xfrm>
              <a:off x="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29928"/>
            <p:cNvSpPr/>
            <p:nvPr/>
          </p:nvSpPr>
          <p:spPr>
            <a:xfrm>
              <a:off x="200862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29929"/>
            <p:cNvSpPr/>
            <p:nvPr/>
          </p:nvSpPr>
          <p:spPr>
            <a:xfrm>
              <a:off x="273487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29930"/>
            <p:cNvSpPr/>
            <p:nvPr/>
          </p:nvSpPr>
          <p:spPr>
            <a:xfrm>
              <a:off x="2141363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29931"/>
            <p:cNvSpPr/>
            <p:nvPr/>
          </p:nvSpPr>
          <p:spPr>
            <a:xfrm>
              <a:off x="3969388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29932"/>
            <p:cNvSpPr/>
            <p:nvPr/>
          </p:nvSpPr>
          <p:spPr>
            <a:xfrm>
              <a:off x="200862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29933"/>
            <p:cNvSpPr/>
            <p:nvPr/>
          </p:nvSpPr>
          <p:spPr>
            <a:xfrm>
              <a:off x="1933112" y="367837"/>
              <a:ext cx="244200" cy="263400"/>
            </a:xfrm>
            <a:custGeom>
              <a:avLst/>
              <a:gdLst/>
              <a:ahLst/>
              <a:cxnLst/>
              <a:rect l="0" t="0" r="0" b="0"/>
              <a:pathLst>
                <a:path w="244200" h="263400">
                  <a:moveTo>
                    <a:pt x="0" y="0"/>
                  </a:moveTo>
                  <a:lnTo>
                    <a:pt x="244200" y="0"/>
                  </a:lnTo>
                  <a:lnTo>
                    <a:pt x="2442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1122523" y="1733152"/>
            <a:ext cx="9945005" cy="2010409"/>
            <a:chOff x="200450" y="306087"/>
            <a:chExt cx="8478826" cy="1714026"/>
          </a:xfrm>
        </p:grpSpPr>
        <p:pic>
          <p:nvPicPr>
            <p:cNvPr id="7" name="Picture 49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e.g. x = -2, y = 5, z = -4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78993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887411" y="1374138"/>
            <a:ext cx="10405411" cy="4798061"/>
            <a:chOff x="0" y="0"/>
            <a:chExt cx="8871356" cy="4090712"/>
          </a:xfrm>
        </p:grpSpPr>
        <p:sp>
          <p:nvSpPr>
            <p:cNvPr id="5" name="Shape 491"/>
            <p:cNvSpPr/>
            <p:nvPr/>
          </p:nvSpPr>
          <p:spPr>
            <a:xfrm>
              <a:off x="10500" y="2576838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493"/>
            <p:cNvSpPr/>
            <p:nvPr/>
          </p:nvSpPr>
          <p:spPr>
            <a:xfrm>
              <a:off x="0" y="1669263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7" name="Picture 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pic>
          <p:nvPicPr>
            <p:cNvPr id="8" name="Picture 5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39650" y="4762"/>
              <a:ext cx="4510701" cy="2056725"/>
            </a:xfrm>
            <a:prstGeom prst="rect">
              <a:avLst/>
            </a:prstGeom>
          </p:spPr>
        </p:pic>
        <p:sp>
          <p:nvSpPr>
            <p:cNvPr id="9" name="Shape 502"/>
            <p:cNvSpPr/>
            <p:nvPr/>
          </p:nvSpPr>
          <p:spPr>
            <a:xfrm>
              <a:off x="435113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e.g. x = -2, y = 5, z = -4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5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087" y="1848437"/>
              <a:ext cx="1409700" cy="390525"/>
            </a:xfrm>
            <a:prstGeom prst="rect">
              <a:avLst/>
            </a:prstGeom>
          </p:spPr>
        </p:pic>
        <p:pic>
          <p:nvPicPr>
            <p:cNvPr id="17" name="Picture 5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2900" y="2742313"/>
              <a:ext cx="942975" cy="457200"/>
            </a:xfrm>
            <a:prstGeom prst="rect">
              <a:avLst/>
            </a:prstGeom>
          </p:spPr>
        </p:pic>
        <p:pic>
          <p:nvPicPr>
            <p:cNvPr id="18" name="Picture 5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10475" y="2675638"/>
              <a:ext cx="2047875" cy="590550"/>
            </a:xfrm>
            <a:prstGeom prst="rect">
              <a:avLst/>
            </a:prstGeom>
          </p:spPr>
        </p:pic>
        <p:pic>
          <p:nvPicPr>
            <p:cNvPr id="19" name="Picture 5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880937" y="1734137"/>
              <a:ext cx="2085975" cy="619125"/>
            </a:xfrm>
            <a:prstGeom prst="rect">
              <a:avLst/>
            </a:prstGeom>
          </p:spPr>
        </p:pic>
        <p:sp>
          <p:nvSpPr>
            <p:cNvPr id="20" name="Rectangle 523"/>
            <p:cNvSpPr/>
            <p:nvPr/>
          </p:nvSpPr>
          <p:spPr>
            <a:xfrm>
              <a:off x="345900" y="3630843"/>
              <a:ext cx="116993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Want: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52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438500" y="3471512"/>
              <a:ext cx="1609920" cy="619200"/>
            </a:xfrm>
            <a:prstGeom prst="rect">
              <a:avLst/>
            </a:prstGeom>
          </p:spPr>
        </p:pic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2114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887411" y="1374138"/>
            <a:ext cx="10405411" cy="4798061"/>
            <a:chOff x="0" y="0"/>
            <a:chExt cx="8871356" cy="4090712"/>
          </a:xfrm>
        </p:grpSpPr>
        <p:sp>
          <p:nvSpPr>
            <p:cNvPr id="5" name="Shape 491"/>
            <p:cNvSpPr/>
            <p:nvPr/>
          </p:nvSpPr>
          <p:spPr>
            <a:xfrm>
              <a:off x="10500" y="2576838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493"/>
            <p:cNvSpPr/>
            <p:nvPr/>
          </p:nvSpPr>
          <p:spPr>
            <a:xfrm>
              <a:off x="0" y="1669263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7" name="Picture 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pic>
          <p:nvPicPr>
            <p:cNvPr id="8" name="Picture 5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39650" y="4762"/>
              <a:ext cx="4510701" cy="2056725"/>
            </a:xfrm>
            <a:prstGeom prst="rect">
              <a:avLst/>
            </a:prstGeom>
          </p:spPr>
        </p:pic>
        <p:sp>
          <p:nvSpPr>
            <p:cNvPr id="9" name="Shape 502"/>
            <p:cNvSpPr/>
            <p:nvPr/>
          </p:nvSpPr>
          <p:spPr>
            <a:xfrm>
              <a:off x="435113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e.g. x = -2, y = 5, z = -4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5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087" y="1848437"/>
              <a:ext cx="1409700" cy="390525"/>
            </a:xfrm>
            <a:prstGeom prst="rect">
              <a:avLst/>
            </a:prstGeom>
          </p:spPr>
        </p:pic>
        <p:pic>
          <p:nvPicPr>
            <p:cNvPr id="17" name="Picture 5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2900" y="2742313"/>
              <a:ext cx="942975" cy="457200"/>
            </a:xfrm>
            <a:prstGeom prst="rect">
              <a:avLst/>
            </a:prstGeom>
          </p:spPr>
        </p:pic>
        <p:pic>
          <p:nvPicPr>
            <p:cNvPr id="18" name="Picture 5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10475" y="2675638"/>
              <a:ext cx="2047875" cy="590550"/>
            </a:xfrm>
            <a:prstGeom prst="rect">
              <a:avLst/>
            </a:prstGeom>
          </p:spPr>
        </p:pic>
        <p:pic>
          <p:nvPicPr>
            <p:cNvPr id="19" name="Picture 5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880937" y="1734137"/>
              <a:ext cx="2085975" cy="619125"/>
            </a:xfrm>
            <a:prstGeom prst="rect">
              <a:avLst/>
            </a:prstGeom>
          </p:spPr>
        </p:pic>
        <p:sp>
          <p:nvSpPr>
            <p:cNvPr id="20" name="Rectangle 523"/>
            <p:cNvSpPr/>
            <p:nvPr/>
          </p:nvSpPr>
          <p:spPr>
            <a:xfrm>
              <a:off x="345900" y="3630843"/>
              <a:ext cx="116993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Want: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52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438500" y="3471512"/>
              <a:ext cx="1609920" cy="619200"/>
            </a:xfrm>
            <a:prstGeom prst="rect">
              <a:avLst/>
            </a:prstGeom>
          </p:spPr>
        </p:pic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  <p:pic>
        <p:nvPicPr>
          <p:cNvPr id="24" name="Picture 5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4230" y="4143846"/>
            <a:ext cx="402025" cy="684032"/>
          </a:xfrm>
          <a:prstGeom prst="rect">
            <a:avLst/>
          </a:prstGeom>
        </p:spPr>
      </p:pic>
      <p:sp>
        <p:nvSpPr>
          <p:cNvPr id="25" name="Shape 555"/>
          <p:cNvSpPr>
            <a:spLocks noChangeAspect="1"/>
          </p:cNvSpPr>
          <p:nvPr/>
        </p:nvSpPr>
        <p:spPr>
          <a:xfrm>
            <a:off x="10784698" y="4134317"/>
            <a:ext cx="424118" cy="706124"/>
          </a:xfrm>
          <a:custGeom>
            <a:avLst/>
            <a:gdLst/>
            <a:ahLst/>
            <a:cxnLst/>
            <a:rect l="0" t="0" r="0" b="0"/>
            <a:pathLst>
              <a:path w="365998" h="609600">
                <a:moveTo>
                  <a:pt x="0" y="0"/>
                </a:moveTo>
                <a:lnTo>
                  <a:pt x="365998" y="0"/>
                </a:lnTo>
                <a:lnTo>
                  <a:pt x="365998" y="609600"/>
                </a:lnTo>
                <a:lnTo>
                  <a:pt x="0" y="609600"/>
                </a:lnTo>
                <a:close/>
              </a:path>
            </a:pathLst>
          </a:custGeom>
          <a:ln w="19050" cap="flat">
            <a:round/>
          </a:ln>
        </p:spPr>
        <p:style>
          <a:lnRef idx="1">
            <a:srgbClr val="FF00FF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10794230" y="3212722"/>
            <a:ext cx="273298" cy="921595"/>
          </a:xfrm>
          <a:prstGeom prst="straightConnector1">
            <a:avLst/>
          </a:prstGeom>
          <a:ln w="25400">
            <a:solidFill>
              <a:srgbClr val="FF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887411" y="1374138"/>
            <a:ext cx="10405411" cy="4798061"/>
            <a:chOff x="0" y="0"/>
            <a:chExt cx="8871356" cy="4090712"/>
          </a:xfrm>
        </p:grpSpPr>
        <p:sp>
          <p:nvSpPr>
            <p:cNvPr id="5" name="Shape 491"/>
            <p:cNvSpPr/>
            <p:nvPr/>
          </p:nvSpPr>
          <p:spPr>
            <a:xfrm>
              <a:off x="10500" y="2576838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493"/>
            <p:cNvSpPr/>
            <p:nvPr/>
          </p:nvSpPr>
          <p:spPr>
            <a:xfrm>
              <a:off x="0" y="1669263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7" name="Picture 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pic>
          <p:nvPicPr>
            <p:cNvPr id="8" name="Picture 5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39650" y="4762"/>
              <a:ext cx="4510701" cy="2056725"/>
            </a:xfrm>
            <a:prstGeom prst="rect">
              <a:avLst/>
            </a:prstGeom>
          </p:spPr>
        </p:pic>
        <p:sp>
          <p:nvSpPr>
            <p:cNvPr id="9" name="Shape 502"/>
            <p:cNvSpPr/>
            <p:nvPr/>
          </p:nvSpPr>
          <p:spPr>
            <a:xfrm>
              <a:off x="435113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 err="1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</a:t>
              </a:r>
              <a:r>
                <a:rPr lang="ru-RU" sz="2400" dirty="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. x = -2, y = 5, z = -4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5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087" y="1848437"/>
              <a:ext cx="1409700" cy="390525"/>
            </a:xfrm>
            <a:prstGeom prst="rect">
              <a:avLst/>
            </a:prstGeom>
          </p:spPr>
        </p:pic>
        <p:pic>
          <p:nvPicPr>
            <p:cNvPr id="17" name="Picture 5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2900" y="2742313"/>
              <a:ext cx="942975" cy="457200"/>
            </a:xfrm>
            <a:prstGeom prst="rect">
              <a:avLst/>
            </a:prstGeom>
          </p:spPr>
        </p:pic>
        <p:pic>
          <p:nvPicPr>
            <p:cNvPr id="18" name="Picture 5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10475" y="2675638"/>
              <a:ext cx="2047875" cy="590550"/>
            </a:xfrm>
            <a:prstGeom prst="rect">
              <a:avLst/>
            </a:prstGeom>
          </p:spPr>
        </p:pic>
        <p:pic>
          <p:nvPicPr>
            <p:cNvPr id="19" name="Picture 5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880937" y="1734137"/>
              <a:ext cx="2085975" cy="619125"/>
            </a:xfrm>
            <a:prstGeom prst="rect">
              <a:avLst/>
            </a:prstGeom>
          </p:spPr>
        </p:pic>
        <p:sp>
          <p:nvSpPr>
            <p:cNvPr id="20" name="Rectangle 523"/>
            <p:cNvSpPr/>
            <p:nvPr/>
          </p:nvSpPr>
          <p:spPr>
            <a:xfrm>
              <a:off x="345900" y="3630843"/>
              <a:ext cx="116993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Want: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52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438500" y="3471512"/>
              <a:ext cx="1609920" cy="619200"/>
            </a:xfrm>
            <a:prstGeom prst="rect">
              <a:avLst/>
            </a:prstGeom>
          </p:spPr>
        </p:pic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  <p:pic>
        <p:nvPicPr>
          <p:cNvPr id="24" name="Picture 5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4230" y="4143846"/>
            <a:ext cx="402025" cy="684032"/>
          </a:xfrm>
          <a:prstGeom prst="rect">
            <a:avLst/>
          </a:prstGeom>
        </p:spPr>
      </p:pic>
      <p:sp>
        <p:nvSpPr>
          <p:cNvPr id="25" name="Shape 555"/>
          <p:cNvSpPr>
            <a:spLocks noChangeAspect="1"/>
          </p:cNvSpPr>
          <p:nvPr/>
        </p:nvSpPr>
        <p:spPr>
          <a:xfrm>
            <a:off x="10784698" y="4134317"/>
            <a:ext cx="424118" cy="706124"/>
          </a:xfrm>
          <a:custGeom>
            <a:avLst/>
            <a:gdLst/>
            <a:ahLst/>
            <a:cxnLst/>
            <a:rect l="0" t="0" r="0" b="0"/>
            <a:pathLst>
              <a:path w="365998" h="609600">
                <a:moveTo>
                  <a:pt x="0" y="0"/>
                </a:moveTo>
                <a:lnTo>
                  <a:pt x="365998" y="0"/>
                </a:lnTo>
                <a:lnTo>
                  <a:pt x="365998" y="609600"/>
                </a:lnTo>
                <a:lnTo>
                  <a:pt x="0" y="609600"/>
                </a:lnTo>
                <a:close/>
              </a:path>
            </a:pathLst>
          </a:custGeom>
          <a:ln w="19050" cap="flat">
            <a:round/>
          </a:ln>
        </p:spPr>
        <p:style>
          <a:lnRef idx="1">
            <a:srgbClr val="FF00FF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10794230" y="3212722"/>
            <a:ext cx="273298" cy="921595"/>
          </a:xfrm>
          <a:prstGeom prst="straightConnector1">
            <a:avLst/>
          </a:prstGeom>
          <a:ln w="25400">
            <a:solidFill>
              <a:srgbClr val="FF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614989" y="286240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1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11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887411" y="1374138"/>
            <a:ext cx="10405411" cy="4798061"/>
            <a:chOff x="0" y="0"/>
            <a:chExt cx="8871356" cy="4090712"/>
          </a:xfrm>
        </p:grpSpPr>
        <p:sp>
          <p:nvSpPr>
            <p:cNvPr id="5" name="Shape 491"/>
            <p:cNvSpPr/>
            <p:nvPr/>
          </p:nvSpPr>
          <p:spPr>
            <a:xfrm>
              <a:off x="10500" y="2576838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493"/>
            <p:cNvSpPr/>
            <p:nvPr/>
          </p:nvSpPr>
          <p:spPr>
            <a:xfrm>
              <a:off x="0" y="1669263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7" name="Picture 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pic>
          <p:nvPicPr>
            <p:cNvPr id="8" name="Picture 5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39650" y="4762"/>
              <a:ext cx="4510701" cy="2056725"/>
            </a:xfrm>
            <a:prstGeom prst="rect">
              <a:avLst/>
            </a:prstGeom>
          </p:spPr>
        </p:pic>
        <p:sp>
          <p:nvSpPr>
            <p:cNvPr id="9" name="Shape 502"/>
            <p:cNvSpPr/>
            <p:nvPr/>
          </p:nvSpPr>
          <p:spPr>
            <a:xfrm>
              <a:off x="435113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 err="1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</a:t>
              </a:r>
              <a:r>
                <a:rPr lang="ru-RU" sz="2400" dirty="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. x = -2, y = 5, z = -4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5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087" y="1848437"/>
              <a:ext cx="1409700" cy="390525"/>
            </a:xfrm>
            <a:prstGeom prst="rect">
              <a:avLst/>
            </a:prstGeom>
          </p:spPr>
        </p:pic>
        <p:pic>
          <p:nvPicPr>
            <p:cNvPr id="17" name="Picture 5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2900" y="2742313"/>
              <a:ext cx="942975" cy="457200"/>
            </a:xfrm>
            <a:prstGeom prst="rect">
              <a:avLst/>
            </a:prstGeom>
          </p:spPr>
        </p:pic>
        <p:pic>
          <p:nvPicPr>
            <p:cNvPr id="18" name="Picture 5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10475" y="2675638"/>
              <a:ext cx="2047875" cy="590550"/>
            </a:xfrm>
            <a:prstGeom prst="rect">
              <a:avLst/>
            </a:prstGeom>
          </p:spPr>
        </p:pic>
        <p:pic>
          <p:nvPicPr>
            <p:cNvPr id="19" name="Picture 5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880937" y="1734137"/>
              <a:ext cx="2085975" cy="619125"/>
            </a:xfrm>
            <a:prstGeom prst="rect">
              <a:avLst/>
            </a:prstGeom>
          </p:spPr>
        </p:pic>
        <p:sp>
          <p:nvSpPr>
            <p:cNvPr id="20" name="Rectangle 523"/>
            <p:cNvSpPr/>
            <p:nvPr/>
          </p:nvSpPr>
          <p:spPr>
            <a:xfrm>
              <a:off x="345900" y="3630843"/>
              <a:ext cx="116993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Want: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52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438500" y="3471512"/>
              <a:ext cx="1609920" cy="619200"/>
            </a:xfrm>
            <a:prstGeom prst="rect">
              <a:avLst/>
            </a:prstGeom>
          </p:spPr>
        </p:pic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  <p:cxnSp>
        <p:nvCxnSpPr>
          <p:cNvPr id="28" name="Прямая со стрелкой 27"/>
          <p:cNvCxnSpPr>
            <a:stCxn id="26" idx="0"/>
          </p:cNvCxnSpPr>
          <p:nvPr/>
        </p:nvCxnSpPr>
        <p:spPr>
          <a:xfrm flipH="1" flipV="1">
            <a:off x="6732523" y="3743561"/>
            <a:ext cx="3641686" cy="412781"/>
          </a:xfrm>
          <a:prstGeom prst="straightConnector1">
            <a:avLst/>
          </a:prstGeom>
          <a:ln w="25400">
            <a:solidFill>
              <a:srgbClr val="FF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614989" y="286240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1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79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0737" y="4156342"/>
            <a:ext cx="506944" cy="671536"/>
          </a:xfrm>
          <a:prstGeom prst="rect">
            <a:avLst/>
          </a:prstGeom>
          <a:ln w="19050">
            <a:solidFill>
              <a:srgbClr val="FF00FF"/>
            </a:solidFill>
          </a:ln>
        </p:spPr>
      </p:pic>
    </p:spTree>
    <p:extLst>
      <p:ext uri="{BB962C8B-B14F-4D97-AF65-F5344CB8AC3E}">
        <p14:creationId xmlns:p14="http://schemas.microsoft.com/office/powerpoint/2010/main" val="18182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887411" y="1374138"/>
            <a:ext cx="10405411" cy="4798061"/>
            <a:chOff x="0" y="0"/>
            <a:chExt cx="8871356" cy="4090712"/>
          </a:xfrm>
        </p:grpSpPr>
        <p:sp>
          <p:nvSpPr>
            <p:cNvPr id="5" name="Shape 491"/>
            <p:cNvSpPr/>
            <p:nvPr/>
          </p:nvSpPr>
          <p:spPr>
            <a:xfrm>
              <a:off x="10500" y="2576838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493"/>
            <p:cNvSpPr/>
            <p:nvPr/>
          </p:nvSpPr>
          <p:spPr>
            <a:xfrm>
              <a:off x="0" y="1669263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7" name="Picture 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pic>
          <p:nvPicPr>
            <p:cNvPr id="8" name="Picture 5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39650" y="4762"/>
              <a:ext cx="4510701" cy="2056725"/>
            </a:xfrm>
            <a:prstGeom prst="rect">
              <a:avLst/>
            </a:prstGeom>
          </p:spPr>
        </p:pic>
        <p:sp>
          <p:nvSpPr>
            <p:cNvPr id="9" name="Shape 502"/>
            <p:cNvSpPr/>
            <p:nvPr/>
          </p:nvSpPr>
          <p:spPr>
            <a:xfrm>
              <a:off x="435113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 err="1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</a:t>
              </a:r>
              <a:r>
                <a:rPr lang="ru-RU" sz="2400" dirty="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. x = -2, y = 5, z = -4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5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087" y="1848437"/>
              <a:ext cx="1409700" cy="390525"/>
            </a:xfrm>
            <a:prstGeom prst="rect">
              <a:avLst/>
            </a:prstGeom>
          </p:spPr>
        </p:pic>
        <p:pic>
          <p:nvPicPr>
            <p:cNvPr id="17" name="Picture 5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2900" y="2742313"/>
              <a:ext cx="942975" cy="457200"/>
            </a:xfrm>
            <a:prstGeom prst="rect">
              <a:avLst/>
            </a:prstGeom>
          </p:spPr>
        </p:pic>
        <p:pic>
          <p:nvPicPr>
            <p:cNvPr id="18" name="Picture 5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10475" y="2675638"/>
              <a:ext cx="2047875" cy="590550"/>
            </a:xfrm>
            <a:prstGeom prst="rect">
              <a:avLst/>
            </a:prstGeom>
          </p:spPr>
        </p:pic>
        <p:pic>
          <p:nvPicPr>
            <p:cNvPr id="19" name="Picture 5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880937" y="1734137"/>
              <a:ext cx="2085975" cy="619125"/>
            </a:xfrm>
            <a:prstGeom prst="rect">
              <a:avLst/>
            </a:prstGeom>
          </p:spPr>
        </p:pic>
        <p:sp>
          <p:nvSpPr>
            <p:cNvPr id="20" name="Rectangle 523"/>
            <p:cNvSpPr/>
            <p:nvPr/>
          </p:nvSpPr>
          <p:spPr>
            <a:xfrm>
              <a:off x="345900" y="3630843"/>
              <a:ext cx="116993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Want: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52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438500" y="3471512"/>
              <a:ext cx="1609920" cy="619200"/>
            </a:xfrm>
            <a:prstGeom prst="rect">
              <a:avLst/>
            </a:prstGeom>
          </p:spPr>
        </p:pic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  <p:cxnSp>
        <p:nvCxnSpPr>
          <p:cNvPr id="28" name="Прямая со стрелкой 27"/>
          <p:cNvCxnSpPr>
            <a:stCxn id="26" idx="0"/>
          </p:cNvCxnSpPr>
          <p:nvPr/>
        </p:nvCxnSpPr>
        <p:spPr>
          <a:xfrm flipH="1" flipV="1">
            <a:off x="6732523" y="3743561"/>
            <a:ext cx="3641686" cy="412781"/>
          </a:xfrm>
          <a:prstGeom prst="straightConnector1">
            <a:avLst/>
          </a:prstGeom>
          <a:ln w="25400">
            <a:solidFill>
              <a:srgbClr val="FF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614989" y="286240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1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79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0737" y="4156342"/>
            <a:ext cx="506944" cy="671536"/>
          </a:xfrm>
          <a:prstGeom prst="rect">
            <a:avLst/>
          </a:prstGeom>
          <a:ln w="19050">
            <a:solidFill>
              <a:srgbClr val="FF00FF"/>
            </a:solidFill>
          </a:ln>
        </p:spPr>
      </p:pic>
      <p:sp>
        <p:nvSpPr>
          <p:cNvPr id="24" name="Прямоугольник 23"/>
          <p:cNvSpPr/>
          <p:nvPr/>
        </p:nvSpPr>
        <p:spPr>
          <a:xfrm>
            <a:off x="6347898" y="349082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Recall from last time</a:t>
            </a:r>
            <a:r>
              <a:rPr lang="en-US" b="1" dirty="0" smtClean="0"/>
              <a:t>: </a:t>
            </a:r>
            <a:r>
              <a:rPr lang="en-US" dirty="0" smtClean="0"/>
              <a:t>Loss functions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478393" y="4190804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Multiclass SVM (hinge) loss: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122732" y="2048738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732" y="2048738"/>
                <a:ext cx="4880828" cy="830997"/>
              </a:xfrm>
              <a:prstGeom prst="rect">
                <a:avLst/>
              </a:prstGeom>
              <a:blipFill>
                <a:blip r:embed="rId2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122732" y="3031320"/>
                <a:ext cx="4727704" cy="49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scores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732" y="3031320"/>
                <a:ext cx="4727704" cy="497700"/>
              </a:xfrm>
              <a:prstGeom prst="rect">
                <a:avLst/>
              </a:prstGeom>
              <a:blipFill>
                <a:blip r:embed="rId3"/>
                <a:stretch>
                  <a:fillRect l="-1933" t="-8537" r="-1031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1095332" y="1921421"/>
            <a:ext cx="1726999" cy="1718345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546955" y="1509653"/>
            <a:ext cx="823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</a:t>
            </a:r>
            <a:r>
              <a:rPr lang="en-US" sz="2000" dirty="0" smtClean="0"/>
              <a:t>mage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3530864" y="4743353"/>
                <a:ext cx="3992375" cy="1036630"/>
              </a:xfrm>
              <a:prstGeom prst="rect">
                <a:avLst/>
              </a:prstGeom>
              <a:ln w="25400"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4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864" y="4743353"/>
                <a:ext cx="3992375" cy="1036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/>
          <p:cNvSpPr/>
          <p:nvPr/>
        </p:nvSpPr>
        <p:spPr>
          <a:xfrm>
            <a:off x="7964934" y="4190080"/>
            <a:ext cx="3807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Cross-entropy (</a:t>
            </a:r>
            <a:r>
              <a:rPr lang="en-US" sz="2400" dirty="0" err="1" smtClean="0"/>
              <a:t>softmax</a:t>
            </a:r>
            <a:r>
              <a:rPr lang="en-US" sz="2400" dirty="0" smtClean="0"/>
              <a:t>) loss: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723857" y="4658586"/>
                <a:ext cx="1830181" cy="113082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57" y="4658586"/>
                <a:ext cx="1830181" cy="113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/>
          <p:cNvSpPr/>
          <p:nvPr/>
        </p:nvSpPr>
        <p:spPr>
          <a:xfrm>
            <a:off x="723857" y="4190804"/>
            <a:ext cx="24225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Loss over dataset: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7964934" y="4816001"/>
                <a:ext cx="2375522" cy="963982"/>
              </a:xfrm>
              <a:prstGeom prst="rect">
                <a:avLst/>
              </a:prstGeom>
              <a:ln w="25400"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934" y="4816001"/>
                <a:ext cx="2375522" cy="9639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2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887411" y="1374138"/>
            <a:ext cx="10405411" cy="4798061"/>
            <a:chOff x="0" y="0"/>
            <a:chExt cx="8871356" cy="4090712"/>
          </a:xfrm>
        </p:grpSpPr>
        <p:sp>
          <p:nvSpPr>
            <p:cNvPr id="5" name="Shape 491"/>
            <p:cNvSpPr/>
            <p:nvPr/>
          </p:nvSpPr>
          <p:spPr>
            <a:xfrm>
              <a:off x="10500" y="2576838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493"/>
            <p:cNvSpPr/>
            <p:nvPr/>
          </p:nvSpPr>
          <p:spPr>
            <a:xfrm>
              <a:off x="0" y="1669263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7" name="Picture 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pic>
          <p:nvPicPr>
            <p:cNvPr id="8" name="Picture 5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39650" y="4762"/>
              <a:ext cx="4510701" cy="2056725"/>
            </a:xfrm>
            <a:prstGeom prst="rect">
              <a:avLst/>
            </a:prstGeom>
          </p:spPr>
        </p:pic>
        <p:sp>
          <p:nvSpPr>
            <p:cNvPr id="9" name="Shape 502"/>
            <p:cNvSpPr/>
            <p:nvPr/>
          </p:nvSpPr>
          <p:spPr>
            <a:xfrm>
              <a:off x="435113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 err="1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</a:t>
              </a:r>
              <a:r>
                <a:rPr lang="ru-RU" sz="2400" dirty="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. x = -2, y = 5, z = -4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5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087" y="1848437"/>
              <a:ext cx="1409700" cy="390525"/>
            </a:xfrm>
            <a:prstGeom prst="rect">
              <a:avLst/>
            </a:prstGeom>
          </p:spPr>
        </p:pic>
        <p:pic>
          <p:nvPicPr>
            <p:cNvPr id="17" name="Picture 5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2900" y="2742313"/>
              <a:ext cx="942975" cy="457200"/>
            </a:xfrm>
            <a:prstGeom prst="rect">
              <a:avLst/>
            </a:prstGeom>
          </p:spPr>
        </p:pic>
        <p:pic>
          <p:nvPicPr>
            <p:cNvPr id="18" name="Picture 5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10475" y="2675638"/>
              <a:ext cx="2047875" cy="590550"/>
            </a:xfrm>
            <a:prstGeom prst="rect">
              <a:avLst/>
            </a:prstGeom>
          </p:spPr>
        </p:pic>
        <p:pic>
          <p:nvPicPr>
            <p:cNvPr id="19" name="Picture 5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880937" y="1734137"/>
              <a:ext cx="2085975" cy="619125"/>
            </a:xfrm>
            <a:prstGeom prst="rect">
              <a:avLst/>
            </a:prstGeom>
          </p:spPr>
        </p:pic>
        <p:sp>
          <p:nvSpPr>
            <p:cNvPr id="20" name="Rectangle 523"/>
            <p:cNvSpPr/>
            <p:nvPr/>
          </p:nvSpPr>
          <p:spPr>
            <a:xfrm>
              <a:off x="345900" y="3630843"/>
              <a:ext cx="116993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Want: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52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438500" y="3471512"/>
              <a:ext cx="1609920" cy="619200"/>
            </a:xfrm>
            <a:prstGeom prst="rect">
              <a:avLst/>
            </a:prstGeom>
          </p:spPr>
        </p:pic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  <p:cxnSp>
        <p:nvCxnSpPr>
          <p:cNvPr id="28" name="Прямая со стрелкой 27"/>
          <p:cNvCxnSpPr>
            <a:stCxn id="25" idx="0"/>
          </p:cNvCxnSpPr>
          <p:nvPr/>
        </p:nvCxnSpPr>
        <p:spPr>
          <a:xfrm flipH="1" flipV="1">
            <a:off x="8703473" y="2418015"/>
            <a:ext cx="2152491" cy="1738327"/>
          </a:xfrm>
          <a:prstGeom prst="straightConnector1">
            <a:avLst/>
          </a:prstGeom>
          <a:ln w="25400">
            <a:solidFill>
              <a:srgbClr val="FF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614989" y="286240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1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347898" y="349082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780"/>
          <p:cNvPicPr/>
          <p:nvPr/>
        </p:nvPicPr>
        <p:blipFill>
          <a:blip r:embed="rId9"/>
          <a:stretch>
            <a:fillRect/>
          </a:stretch>
        </p:blipFill>
        <p:spPr>
          <a:xfrm>
            <a:off x="10627681" y="4156342"/>
            <a:ext cx="456565" cy="742315"/>
          </a:xfrm>
          <a:prstGeom prst="rect">
            <a:avLst/>
          </a:prstGeom>
          <a:ln w="19050">
            <a:solidFill>
              <a:srgbClr val="FF00FF"/>
            </a:solidFill>
          </a:ln>
        </p:spPr>
      </p:pic>
    </p:spTree>
    <p:extLst>
      <p:ext uri="{BB962C8B-B14F-4D97-AF65-F5344CB8AC3E}">
        <p14:creationId xmlns:p14="http://schemas.microsoft.com/office/powerpoint/2010/main" val="179152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887411" y="1374138"/>
            <a:ext cx="10405411" cy="4798061"/>
            <a:chOff x="0" y="0"/>
            <a:chExt cx="8871356" cy="4090712"/>
          </a:xfrm>
        </p:grpSpPr>
        <p:sp>
          <p:nvSpPr>
            <p:cNvPr id="5" name="Shape 491"/>
            <p:cNvSpPr/>
            <p:nvPr/>
          </p:nvSpPr>
          <p:spPr>
            <a:xfrm>
              <a:off x="10500" y="2576838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493"/>
            <p:cNvSpPr/>
            <p:nvPr/>
          </p:nvSpPr>
          <p:spPr>
            <a:xfrm>
              <a:off x="0" y="1669263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7" name="Picture 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pic>
          <p:nvPicPr>
            <p:cNvPr id="8" name="Picture 5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39650" y="4762"/>
              <a:ext cx="4510701" cy="2056725"/>
            </a:xfrm>
            <a:prstGeom prst="rect">
              <a:avLst/>
            </a:prstGeom>
          </p:spPr>
        </p:pic>
        <p:sp>
          <p:nvSpPr>
            <p:cNvPr id="9" name="Shape 502"/>
            <p:cNvSpPr/>
            <p:nvPr/>
          </p:nvSpPr>
          <p:spPr>
            <a:xfrm>
              <a:off x="435113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 err="1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</a:t>
              </a:r>
              <a:r>
                <a:rPr lang="ru-RU" sz="2400" dirty="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. x = -2, y = 5, z = -4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5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087" y="1848437"/>
              <a:ext cx="1409700" cy="390525"/>
            </a:xfrm>
            <a:prstGeom prst="rect">
              <a:avLst/>
            </a:prstGeom>
          </p:spPr>
        </p:pic>
        <p:pic>
          <p:nvPicPr>
            <p:cNvPr id="17" name="Picture 5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2900" y="2742313"/>
              <a:ext cx="942975" cy="457200"/>
            </a:xfrm>
            <a:prstGeom prst="rect">
              <a:avLst/>
            </a:prstGeom>
          </p:spPr>
        </p:pic>
        <p:pic>
          <p:nvPicPr>
            <p:cNvPr id="18" name="Picture 5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10475" y="2675638"/>
              <a:ext cx="2047875" cy="590550"/>
            </a:xfrm>
            <a:prstGeom prst="rect">
              <a:avLst/>
            </a:prstGeom>
          </p:spPr>
        </p:pic>
        <p:pic>
          <p:nvPicPr>
            <p:cNvPr id="19" name="Picture 5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880937" y="1734137"/>
              <a:ext cx="2085975" cy="619125"/>
            </a:xfrm>
            <a:prstGeom prst="rect">
              <a:avLst/>
            </a:prstGeom>
          </p:spPr>
        </p:pic>
        <p:sp>
          <p:nvSpPr>
            <p:cNvPr id="20" name="Rectangle 523"/>
            <p:cNvSpPr/>
            <p:nvPr/>
          </p:nvSpPr>
          <p:spPr>
            <a:xfrm>
              <a:off x="345900" y="3630843"/>
              <a:ext cx="116993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Want: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52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438500" y="3471512"/>
              <a:ext cx="1609920" cy="619200"/>
            </a:xfrm>
            <a:prstGeom prst="rect">
              <a:avLst/>
            </a:prstGeom>
          </p:spPr>
        </p:pic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  <p:cxnSp>
        <p:nvCxnSpPr>
          <p:cNvPr id="28" name="Прямая со стрелкой 27"/>
          <p:cNvCxnSpPr>
            <a:stCxn id="25" idx="0"/>
          </p:cNvCxnSpPr>
          <p:nvPr/>
        </p:nvCxnSpPr>
        <p:spPr>
          <a:xfrm flipH="1" flipV="1">
            <a:off x="8703473" y="2418015"/>
            <a:ext cx="2152491" cy="1738327"/>
          </a:xfrm>
          <a:prstGeom prst="straightConnector1">
            <a:avLst/>
          </a:prstGeom>
          <a:ln w="25400">
            <a:solidFill>
              <a:srgbClr val="FF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614989" y="286240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1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347898" y="349082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780"/>
          <p:cNvPicPr/>
          <p:nvPr/>
        </p:nvPicPr>
        <p:blipFill>
          <a:blip r:embed="rId9"/>
          <a:stretch>
            <a:fillRect/>
          </a:stretch>
        </p:blipFill>
        <p:spPr>
          <a:xfrm>
            <a:off x="10627681" y="4156342"/>
            <a:ext cx="456565" cy="742315"/>
          </a:xfrm>
          <a:prstGeom prst="rect">
            <a:avLst/>
          </a:prstGeom>
          <a:ln w="19050">
            <a:solidFill>
              <a:srgbClr val="FF00FF"/>
            </a:solidFill>
          </a:ln>
        </p:spPr>
      </p:pic>
      <p:sp>
        <p:nvSpPr>
          <p:cNvPr id="26" name="Прямоугольник 25"/>
          <p:cNvSpPr/>
          <p:nvPr/>
        </p:nvSpPr>
        <p:spPr>
          <a:xfrm>
            <a:off x="8295190" y="2137761"/>
            <a:ext cx="37221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-4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45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887411" y="1374138"/>
            <a:ext cx="10405411" cy="4798061"/>
            <a:chOff x="0" y="0"/>
            <a:chExt cx="8871356" cy="4090712"/>
          </a:xfrm>
        </p:grpSpPr>
        <p:sp>
          <p:nvSpPr>
            <p:cNvPr id="5" name="Shape 491"/>
            <p:cNvSpPr/>
            <p:nvPr/>
          </p:nvSpPr>
          <p:spPr>
            <a:xfrm>
              <a:off x="10500" y="2576838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493"/>
            <p:cNvSpPr/>
            <p:nvPr/>
          </p:nvSpPr>
          <p:spPr>
            <a:xfrm>
              <a:off x="0" y="1669263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7" name="Picture 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pic>
          <p:nvPicPr>
            <p:cNvPr id="8" name="Picture 5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39650" y="4762"/>
              <a:ext cx="4510701" cy="2056725"/>
            </a:xfrm>
            <a:prstGeom prst="rect">
              <a:avLst/>
            </a:prstGeom>
          </p:spPr>
        </p:pic>
        <p:sp>
          <p:nvSpPr>
            <p:cNvPr id="9" name="Shape 502"/>
            <p:cNvSpPr/>
            <p:nvPr/>
          </p:nvSpPr>
          <p:spPr>
            <a:xfrm>
              <a:off x="435113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 err="1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</a:t>
              </a:r>
              <a:r>
                <a:rPr lang="ru-RU" sz="2400" dirty="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. x = -2, y = 5, z = -4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5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087" y="1848437"/>
              <a:ext cx="1409700" cy="390525"/>
            </a:xfrm>
            <a:prstGeom prst="rect">
              <a:avLst/>
            </a:prstGeom>
          </p:spPr>
        </p:pic>
        <p:pic>
          <p:nvPicPr>
            <p:cNvPr id="17" name="Picture 5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2900" y="2742313"/>
              <a:ext cx="942975" cy="457200"/>
            </a:xfrm>
            <a:prstGeom prst="rect">
              <a:avLst/>
            </a:prstGeom>
          </p:spPr>
        </p:pic>
        <p:pic>
          <p:nvPicPr>
            <p:cNvPr id="18" name="Picture 5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10475" y="2675638"/>
              <a:ext cx="2047875" cy="590550"/>
            </a:xfrm>
            <a:prstGeom prst="rect">
              <a:avLst/>
            </a:prstGeom>
          </p:spPr>
        </p:pic>
        <p:pic>
          <p:nvPicPr>
            <p:cNvPr id="19" name="Picture 5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880937" y="1734137"/>
              <a:ext cx="2085975" cy="619125"/>
            </a:xfrm>
            <a:prstGeom prst="rect">
              <a:avLst/>
            </a:prstGeom>
          </p:spPr>
        </p:pic>
        <p:sp>
          <p:nvSpPr>
            <p:cNvPr id="20" name="Rectangle 523"/>
            <p:cNvSpPr/>
            <p:nvPr/>
          </p:nvSpPr>
          <p:spPr>
            <a:xfrm>
              <a:off x="345900" y="3630843"/>
              <a:ext cx="116993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Want: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52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438500" y="3471512"/>
              <a:ext cx="1609920" cy="619200"/>
            </a:xfrm>
            <a:prstGeom prst="rect">
              <a:avLst/>
            </a:prstGeom>
          </p:spPr>
        </p:pic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  <p:cxnSp>
        <p:nvCxnSpPr>
          <p:cNvPr id="28" name="Прямая со стрелкой 27"/>
          <p:cNvCxnSpPr>
            <a:stCxn id="27" idx="0"/>
          </p:cNvCxnSpPr>
          <p:nvPr/>
        </p:nvCxnSpPr>
        <p:spPr>
          <a:xfrm flipH="1" flipV="1">
            <a:off x="6655537" y="2840298"/>
            <a:ext cx="4218377" cy="1339478"/>
          </a:xfrm>
          <a:prstGeom prst="straightConnector1">
            <a:avLst/>
          </a:prstGeom>
          <a:ln w="25400">
            <a:solidFill>
              <a:srgbClr val="FF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614989" y="286240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1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347898" y="349082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295190" y="2137761"/>
            <a:ext cx="37221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-4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79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7681" y="4179776"/>
            <a:ext cx="492466" cy="665319"/>
          </a:xfrm>
          <a:prstGeom prst="rect">
            <a:avLst/>
          </a:prstGeom>
          <a:ln w="19050">
            <a:solidFill>
              <a:srgbClr val="FF00FF"/>
            </a:solidFill>
          </a:ln>
        </p:spPr>
      </p:pic>
    </p:spTree>
    <p:extLst>
      <p:ext uri="{BB962C8B-B14F-4D97-AF65-F5344CB8AC3E}">
        <p14:creationId xmlns:p14="http://schemas.microsoft.com/office/powerpoint/2010/main" val="39595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887411" y="1374138"/>
            <a:ext cx="10405411" cy="4798061"/>
            <a:chOff x="0" y="0"/>
            <a:chExt cx="8871356" cy="4090712"/>
          </a:xfrm>
        </p:grpSpPr>
        <p:sp>
          <p:nvSpPr>
            <p:cNvPr id="5" name="Shape 491"/>
            <p:cNvSpPr/>
            <p:nvPr/>
          </p:nvSpPr>
          <p:spPr>
            <a:xfrm>
              <a:off x="10500" y="2576838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493"/>
            <p:cNvSpPr/>
            <p:nvPr/>
          </p:nvSpPr>
          <p:spPr>
            <a:xfrm>
              <a:off x="0" y="1669263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7" name="Picture 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pic>
          <p:nvPicPr>
            <p:cNvPr id="8" name="Picture 5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39650" y="4762"/>
              <a:ext cx="4510701" cy="2056725"/>
            </a:xfrm>
            <a:prstGeom prst="rect">
              <a:avLst/>
            </a:prstGeom>
          </p:spPr>
        </p:pic>
        <p:sp>
          <p:nvSpPr>
            <p:cNvPr id="9" name="Shape 502"/>
            <p:cNvSpPr/>
            <p:nvPr/>
          </p:nvSpPr>
          <p:spPr>
            <a:xfrm>
              <a:off x="435113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 err="1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</a:t>
              </a:r>
              <a:r>
                <a:rPr lang="ru-RU" sz="2400" dirty="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. x = -2, y = 5, z = -4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5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087" y="1848437"/>
              <a:ext cx="1409700" cy="390525"/>
            </a:xfrm>
            <a:prstGeom prst="rect">
              <a:avLst/>
            </a:prstGeom>
          </p:spPr>
        </p:pic>
        <p:pic>
          <p:nvPicPr>
            <p:cNvPr id="17" name="Picture 5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2900" y="2742313"/>
              <a:ext cx="942975" cy="457200"/>
            </a:xfrm>
            <a:prstGeom prst="rect">
              <a:avLst/>
            </a:prstGeom>
          </p:spPr>
        </p:pic>
        <p:pic>
          <p:nvPicPr>
            <p:cNvPr id="18" name="Picture 5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10475" y="2675638"/>
              <a:ext cx="2047875" cy="590550"/>
            </a:xfrm>
            <a:prstGeom prst="rect">
              <a:avLst/>
            </a:prstGeom>
          </p:spPr>
        </p:pic>
        <p:pic>
          <p:nvPicPr>
            <p:cNvPr id="19" name="Picture 5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880937" y="1734137"/>
              <a:ext cx="2085975" cy="619125"/>
            </a:xfrm>
            <a:prstGeom prst="rect">
              <a:avLst/>
            </a:prstGeom>
          </p:spPr>
        </p:pic>
        <p:sp>
          <p:nvSpPr>
            <p:cNvPr id="20" name="Rectangle 523"/>
            <p:cNvSpPr/>
            <p:nvPr/>
          </p:nvSpPr>
          <p:spPr>
            <a:xfrm>
              <a:off x="345900" y="3630843"/>
              <a:ext cx="116993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Want: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52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438500" y="3471512"/>
              <a:ext cx="1609920" cy="619200"/>
            </a:xfrm>
            <a:prstGeom prst="rect">
              <a:avLst/>
            </a:prstGeom>
          </p:spPr>
        </p:pic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  <p:cxnSp>
        <p:nvCxnSpPr>
          <p:cNvPr id="28" name="Прямая со стрелкой 27"/>
          <p:cNvCxnSpPr>
            <a:stCxn id="27" idx="0"/>
          </p:cNvCxnSpPr>
          <p:nvPr/>
        </p:nvCxnSpPr>
        <p:spPr>
          <a:xfrm flipH="1" flipV="1">
            <a:off x="6655537" y="2840298"/>
            <a:ext cx="4218377" cy="1339478"/>
          </a:xfrm>
          <a:prstGeom prst="straightConnector1">
            <a:avLst/>
          </a:prstGeom>
          <a:ln w="25400">
            <a:solidFill>
              <a:srgbClr val="FF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614989" y="286240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1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347898" y="349082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295190" y="2137761"/>
            <a:ext cx="37221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-4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79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7681" y="4179776"/>
            <a:ext cx="492466" cy="665319"/>
          </a:xfrm>
          <a:prstGeom prst="rect">
            <a:avLst/>
          </a:prstGeom>
          <a:ln w="19050">
            <a:solidFill>
              <a:srgbClr val="FF00FF"/>
            </a:solidFill>
          </a:ln>
        </p:spPr>
      </p:pic>
      <p:pic>
        <p:nvPicPr>
          <p:cNvPr id="29" name="Picture 944"/>
          <p:cNvPicPr/>
          <p:nvPr/>
        </p:nvPicPr>
        <p:blipFill>
          <a:blip r:embed="rId10"/>
          <a:stretch>
            <a:fillRect/>
          </a:stretch>
        </p:blipFill>
        <p:spPr>
          <a:xfrm>
            <a:off x="7506814" y="4956006"/>
            <a:ext cx="1956435" cy="746760"/>
          </a:xfrm>
          <a:prstGeom prst="rect">
            <a:avLst/>
          </a:prstGeom>
          <a:ln w="19050">
            <a:solidFill>
              <a:srgbClr val="38761D"/>
            </a:solidFill>
          </a:ln>
        </p:spPr>
      </p:pic>
      <p:sp>
        <p:nvSpPr>
          <p:cNvPr id="30" name="Rectangle 947"/>
          <p:cNvSpPr/>
          <p:nvPr/>
        </p:nvSpPr>
        <p:spPr>
          <a:xfrm>
            <a:off x="7679534" y="4581356"/>
            <a:ext cx="1958975" cy="4527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>
                <a:solidFill>
                  <a:srgbClr val="3876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Chain rule:</a:t>
            </a:r>
            <a:endParaRPr lang="ru-RU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300565" y="2613232"/>
            <a:ext cx="37221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-4</a:t>
            </a:r>
            <a:endParaRPr lang="ru-RU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27930"/>
          <p:cNvPicPr/>
          <p:nvPr/>
        </p:nvPicPr>
        <p:blipFill>
          <a:blip r:embed="rId11"/>
          <a:stretch>
            <a:fillRect/>
          </a:stretch>
        </p:blipFill>
        <p:spPr>
          <a:xfrm>
            <a:off x="7556860" y="4995551"/>
            <a:ext cx="505966" cy="685793"/>
          </a:xfrm>
          <a:prstGeom prst="rect">
            <a:avLst/>
          </a:prstGeom>
        </p:spPr>
      </p:pic>
      <p:pic>
        <p:nvPicPr>
          <p:cNvPr id="37" name="Picture 27931"/>
          <p:cNvPicPr/>
          <p:nvPr/>
        </p:nvPicPr>
        <p:blipFill>
          <a:blip r:embed="rId12"/>
          <a:stretch>
            <a:fillRect/>
          </a:stretch>
        </p:blipFill>
        <p:spPr>
          <a:xfrm>
            <a:off x="8944711" y="4982216"/>
            <a:ext cx="509013" cy="68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887411" y="1374138"/>
            <a:ext cx="10405411" cy="4798061"/>
            <a:chOff x="0" y="0"/>
            <a:chExt cx="8871356" cy="4090712"/>
          </a:xfrm>
        </p:grpSpPr>
        <p:sp>
          <p:nvSpPr>
            <p:cNvPr id="5" name="Shape 491"/>
            <p:cNvSpPr/>
            <p:nvPr/>
          </p:nvSpPr>
          <p:spPr>
            <a:xfrm>
              <a:off x="10500" y="2576838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493"/>
            <p:cNvSpPr/>
            <p:nvPr/>
          </p:nvSpPr>
          <p:spPr>
            <a:xfrm>
              <a:off x="0" y="1669263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7" name="Picture 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pic>
          <p:nvPicPr>
            <p:cNvPr id="8" name="Picture 50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39650" y="4762"/>
              <a:ext cx="4510701" cy="2056725"/>
            </a:xfrm>
            <a:prstGeom prst="rect">
              <a:avLst/>
            </a:prstGeom>
          </p:spPr>
        </p:pic>
        <p:sp>
          <p:nvSpPr>
            <p:cNvPr id="9" name="Shape 502"/>
            <p:cNvSpPr/>
            <p:nvPr/>
          </p:nvSpPr>
          <p:spPr>
            <a:xfrm>
              <a:off x="435113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 err="1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</a:t>
              </a:r>
              <a:r>
                <a:rPr lang="ru-RU" sz="2400" dirty="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. x = -2, y = 5, z = -4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51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17087" y="1848437"/>
              <a:ext cx="1409700" cy="390525"/>
            </a:xfrm>
            <a:prstGeom prst="rect">
              <a:avLst/>
            </a:prstGeom>
          </p:spPr>
        </p:pic>
        <p:pic>
          <p:nvPicPr>
            <p:cNvPr id="17" name="Picture 5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62900" y="2742313"/>
              <a:ext cx="942975" cy="457200"/>
            </a:xfrm>
            <a:prstGeom prst="rect">
              <a:avLst/>
            </a:prstGeom>
          </p:spPr>
        </p:pic>
        <p:pic>
          <p:nvPicPr>
            <p:cNvPr id="18" name="Picture 5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910475" y="2675638"/>
              <a:ext cx="2047875" cy="590550"/>
            </a:xfrm>
            <a:prstGeom prst="rect">
              <a:avLst/>
            </a:prstGeom>
          </p:spPr>
        </p:pic>
        <p:pic>
          <p:nvPicPr>
            <p:cNvPr id="19" name="Picture 5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880937" y="1734137"/>
              <a:ext cx="2085975" cy="619125"/>
            </a:xfrm>
            <a:prstGeom prst="rect">
              <a:avLst/>
            </a:prstGeom>
          </p:spPr>
        </p:pic>
        <p:sp>
          <p:nvSpPr>
            <p:cNvPr id="20" name="Rectangle 523"/>
            <p:cNvSpPr/>
            <p:nvPr/>
          </p:nvSpPr>
          <p:spPr>
            <a:xfrm>
              <a:off x="345900" y="3630843"/>
              <a:ext cx="116993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Want: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52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438500" y="3471512"/>
              <a:ext cx="1609920" cy="619200"/>
            </a:xfrm>
            <a:prstGeom prst="rect">
              <a:avLst/>
            </a:prstGeom>
          </p:spPr>
        </p:pic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  <p:cxnSp>
        <p:nvCxnSpPr>
          <p:cNvPr id="28" name="Прямая со стрелкой 27"/>
          <p:cNvCxnSpPr>
            <a:stCxn id="27" idx="0"/>
          </p:cNvCxnSpPr>
          <p:nvPr/>
        </p:nvCxnSpPr>
        <p:spPr>
          <a:xfrm flipH="1" flipV="1">
            <a:off x="6680671" y="1948458"/>
            <a:ext cx="4193243" cy="2231318"/>
          </a:xfrm>
          <a:prstGeom prst="straightConnector1">
            <a:avLst/>
          </a:prstGeom>
          <a:ln w="25400">
            <a:solidFill>
              <a:srgbClr val="FF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614989" y="286240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1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347898" y="349082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295190" y="2137761"/>
            <a:ext cx="37221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-4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300565" y="2613232"/>
            <a:ext cx="37221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-4</a:t>
            </a:r>
            <a:endParaRPr lang="ru-RU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279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3393" y="4185020"/>
            <a:ext cx="481341" cy="696408"/>
          </a:xfrm>
          <a:prstGeom prst="rect">
            <a:avLst/>
          </a:prstGeom>
          <a:ln w="19050">
            <a:solidFill>
              <a:srgbClr val="FF00FF"/>
            </a:solidFill>
          </a:ln>
        </p:spPr>
      </p:pic>
    </p:spTree>
    <p:extLst>
      <p:ext uri="{BB962C8B-B14F-4D97-AF65-F5344CB8AC3E}">
        <p14:creationId xmlns:p14="http://schemas.microsoft.com/office/powerpoint/2010/main" val="21869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070"/>
          <p:cNvPicPr/>
          <p:nvPr/>
        </p:nvPicPr>
        <p:blipFill>
          <a:blip r:embed="rId2"/>
          <a:stretch>
            <a:fillRect/>
          </a:stretch>
        </p:blipFill>
        <p:spPr>
          <a:xfrm>
            <a:off x="7506814" y="4956575"/>
            <a:ext cx="1956435" cy="746760"/>
          </a:xfrm>
          <a:prstGeom prst="rect">
            <a:avLst/>
          </a:prstGeom>
          <a:ln w="19050">
            <a:solidFill>
              <a:srgbClr val="38761D"/>
            </a:solidFill>
          </a:ln>
        </p:spPr>
      </p:pic>
      <p:grpSp>
        <p:nvGrpSpPr>
          <p:cNvPr id="4" name="Group 25384"/>
          <p:cNvGrpSpPr>
            <a:grpSpLocks noChangeAspect="1"/>
          </p:cNvGrpSpPr>
          <p:nvPr/>
        </p:nvGrpSpPr>
        <p:grpSpPr>
          <a:xfrm>
            <a:off x="887411" y="1374138"/>
            <a:ext cx="10405411" cy="4798061"/>
            <a:chOff x="0" y="0"/>
            <a:chExt cx="8871356" cy="4090712"/>
          </a:xfrm>
        </p:grpSpPr>
        <p:sp>
          <p:nvSpPr>
            <p:cNvPr id="5" name="Shape 491"/>
            <p:cNvSpPr/>
            <p:nvPr/>
          </p:nvSpPr>
          <p:spPr>
            <a:xfrm>
              <a:off x="10500" y="2576838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493"/>
            <p:cNvSpPr/>
            <p:nvPr/>
          </p:nvSpPr>
          <p:spPr>
            <a:xfrm>
              <a:off x="0" y="1669263"/>
              <a:ext cx="4166100" cy="785400"/>
            </a:xfrm>
            <a:custGeom>
              <a:avLst/>
              <a:gdLst/>
              <a:ahLst/>
              <a:cxnLst/>
              <a:rect l="0" t="0" r="0" b="0"/>
              <a:pathLst>
                <a:path w="4166100" h="785400">
                  <a:moveTo>
                    <a:pt x="0" y="0"/>
                  </a:moveTo>
                  <a:lnTo>
                    <a:pt x="4166100" y="0"/>
                  </a:lnTo>
                  <a:lnTo>
                    <a:pt x="4166100" y="785400"/>
                  </a:lnTo>
                  <a:lnTo>
                    <a:pt x="0" y="7854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7" name="Picture 49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00450" y="539712"/>
              <a:ext cx="2847975" cy="438150"/>
            </a:xfrm>
            <a:prstGeom prst="rect">
              <a:avLst/>
            </a:prstGeom>
          </p:spPr>
        </p:pic>
        <p:pic>
          <p:nvPicPr>
            <p:cNvPr id="8" name="Picture 50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339650" y="4762"/>
              <a:ext cx="4510701" cy="2056725"/>
            </a:xfrm>
            <a:prstGeom prst="rect">
              <a:avLst/>
            </a:prstGeom>
          </p:spPr>
        </p:pic>
        <p:sp>
          <p:nvSpPr>
            <p:cNvPr id="9" name="Shape 502"/>
            <p:cNvSpPr/>
            <p:nvPr/>
          </p:nvSpPr>
          <p:spPr>
            <a:xfrm>
              <a:off x="4351130" y="0"/>
              <a:ext cx="4520226" cy="2066250"/>
            </a:xfrm>
            <a:custGeom>
              <a:avLst/>
              <a:gdLst/>
              <a:ahLst/>
              <a:cxnLst/>
              <a:rect l="0" t="0" r="0" b="0"/>
              <a:pathLst>
                <a:path w="4520226" h="2066250">
                  <a:moveTo>
                    <a:pt x="0" y="0"/>
                  </a:moveTo>
                  <a:lnTo>
                    <a:pt x="4520226" y="0"/>
                  </a:lnTo>
                  <a:lnTo>
                    <a:pt x="4520226" y="2066250"/>
                  </a:lnTo>
                  <a:lnTo>
                    <a:pt x="0" y="20662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9940"/>
            <p:cNvSpPr/>
            <p:nvPr/>
          </p:nvSpPr>
          <p:spPr>
            <a:xfrm>
              <a:off x="4535750" y="306087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9941"/>
            <p:cNvSpPr/>
            <p:nvPr/>
          </p:nvSpPr>
          <p:spPr>
            <a:xfrm>
              <a:off x="4608375" y="106488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9942"/>
            <p:cNvSpPr/>
            <p:nvPr/>
          </p:nvSpPr>
          <p:spPr>
            <a:xfrm>
              <a:off x="6476251" y="706638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9943"/>
            <p:cNvSpPr/>
            <p:nvPr/>
          </p:nvSpPr>
          <p:spPr>
            <a:xfrm>
              <a:off x="8304276" y="1250013"/>
              <a:ext cx="375000" cy="263400"/>
            </a:xfrm>
            <a:custGeom>
              <a:avLst/>
              <a:gdLst/>
              <a:ahLst/>
              <a:cxnLst/>
              <a:rect l="0" t="0" r="0" b="0"/>
              <a:pathLst>
                <a:path w="375000" h="263400">
                  <a:moveTo>
                    <a:pt x="0" y="0"/>
                  </a:moveTo>
                  <a:lnTo>
                    <a:pt x="375000" y="0"/>
                  </a:lnTo>
                  <a:lnTo>
                    <a:pt x="375000" y="263400"/>
                  </a:lnTo>
                  <a:lnTo>
                    <a:pt x="0" y="2634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9944"/>
            <p:cNvSpPr/>
            <p:nvPr/>
          </p:nvSpPr>
          <p:spPr>
            <a:xfrm>
              <a:off x="4535750" y="1862013"/>
              <a:ext cx="375000" cy="158100"/>
            </a:xfrm>
            <a:custGeom>
              <a:avLst/>
              <a:gdLst/>
              <a:ahLst/>
              <a:cxnLst/>
              <a:rect l="0" t="0" r="0" b="0"/>
              <a:pathLst>
                <a:path w="375000" h="158100">
                  <a:moveTo>
                    <a:pt x="0" y="0"/>
                  </a:moveTo>
                  <a:lnTo>
                    <a:pt x="375000" y="0"/>
                  </a:lnTo>
                  <a:lnTo>
                    <a:pt x="375000" y="158100"/>
                  </a:lnTo>
                  <a:lnTo>
                    <a:pt x="0" y="158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Rectangle 509"/>
            <p:cNvSpPr/>
            <p:nvPr/>
          </p:nvSpPr>
          <p:spPr>
            <a:xfrm>
              <a:off x="254550" y="1114643"/>
              <a:ext cx="4173834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 err="1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e.g</a:t>
              </a:r>
              <a:r>
                <a:rPr lang="ru-RU" sz="2400" dirty="0">
                  <a:solidFill>
                    <a:srgbClr val="38761D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. x = -2, y = 5, z = -4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51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17087" y="1848437"/>
              <a:ext cx="1409700" cy="390525"/>
            </a:xfrm>
            <a:prstGeom prst="rect">
              <a:avLst/>
            </a:prstGeom>
          </p:spPr>
        </p:pic>
        <p:pic>
          <p:nvPicPr>
            <p:cNvPr id="17" name="Picture 51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62900" y="2742313"/>
              <a:ext cx="942975" cy="457200"/>
            </a:xfrm>
            <a:prstGeom prst="rect">
              <a:avLst/>
            </a:prstGeom>
          </p:spPr>
        </p:pic>
        <p:pic>
          <p:nvPicPr>
            <p:cNvPr id="18" name="Picture 51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910475" y="2675638"/>
              <a:ext cx="2047875" cy="590550"/>
            </a:xfrm>
            <a:prstGeom prst="rect">
              <a:avLst/>
            </a:prstGeom>
          </p:spPr>
        </p:pic>
        <p:pic>
          <p:nvPicPr>
            <p:cNvPr id="19" name="Picture 521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880937" y="1734137"/>
              <a:ext cx="2085975" cy="619125"/>
            </a:xfrm>
            <a:prstGeom prst="rect">
              <a:avLst/>
            </a:prstGeom>
          </p:spPr>
        </p:pic>
        <p:sp>
          <p:nvSpPr>
            <p:cNvPr id="20" name="Rectangle 523"/>
            <p:cNvSpPr/>
            <p:nvPr/>
          </p:nvSpPr>
          <p:spPr>
            <a:xfrm>
              <a:off x="345900" y="3630843"/>
              <a:ext cx="1169938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Want: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526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438500" y="3471512"/>
              <a:ext cx="1609920" cy="619200"/>
            </a:xfrm>
            <a:prstGeom prst="rect">
              <a:avLst/>
            </a:prstGeom>
          </p:spPr>
        </p:pic>
      </p:grp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Backpropagation: a simple example</a:t>
            </a:r>
            <a:endParaRPr lang="ru-RU" b="1" dirty="0"/>
          </a:p>
        </p:txBody>
      </p:sp>
      <p:cxnSp>
        <p:nvCxnSpPr>
          <p:cNvPr id="28" name="Прямая со стрелкой 27"/>
          <p:cNvCxnSpPr>
            <a:stCxn id="27" idx="0"/>
          </p:cNvCxnSpPr>
          <p:nvPr/>
        </p:nvCxnSpPr>
        <p:spPr>
          <a:xfrm flipH="1" flipV="1">
            <a:off x="6680671" y="1948458"/>
            <a:ext cx="4193243" cy="2231318"/>
          </a:xfrm>
          <a:prstGeom prst="straightConnector1">
            <a:avLst/>
          </a:prstGeom>
          <a:ln w="25400">
            <a:solidFill>
              <a:srgbClr val="FF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614989" y="286240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1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347898" y="3490825"/>
            <a:ext cx="312906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295190" y="2137761"/>
            <a:ext cx="37221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-4</a:t>
            </a:r>
            <a:endParaRPr lang="ru-RU" sz="1000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947"/>
          <p:cNvSpPr/>
          <p:nvPr/>
        </p:nvSpPr>
        <p:spPr>
          <a:xfrm>
            <a:off x="7679534" y="4581356"/>
            <a:ext cx="1958975" cy="4527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>
                <a:solidFill>
                  <a:srgbClr val="3876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Chain rule:</a:t>
            </a:r>
            <a:endParaRPr lang="ru-RU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300565" y="2613232"/>
            <a:ext cx="37221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-4</a:t>
            </a:r>
            <a:endParaRPr lang="ru-RU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Picture 279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3393" y="4185020"/>
            <a:ext cx="481341" cy="696408"/>
          </a:xfrm>
          <a:prstGeom prst="rect">
            <a:avLst/>
          </a:prstGeom>
          <a:ln w="19050">
            <a:solidFill>
              <a:srgbClr val="FF00FF"/>
            </a:solidFill>
          </a:ln>
        </p:spPr>
      </p:pic>
      <p:sp>
        <p:nvSpPr>
          <p:cNvPr id="34" name="Прямоугольник 33"/>
          <p:cNvSpPr/>
          <p:nvPr/>
        </p:nvSpPr>
        <p:spPr>
          <a:xfrm>
            <a:off x="6310090" y="1736932"/>
            <a:ext cx="372218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FF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-4</a:t>
            </a:r>
            <a:endParaRPr lang="ru-RU" dirty="0">
              <a:solidFill>
                <a:srgbClr val="FF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08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078"/>
          <p:cNvGrpSpPr/>
          <p:nvPr/>
        </p:nvGrpSpPr>
        <p:grpSpPr>
          <a:xfrm>
            <a:off x="2088515" y="1669732"/>
            <a:ext cx="8014970" cy="3518535"/>
            <a:chOff x="0" y="0"/>
            <a:chExt cx="8015177" cy="3518675"/>
          </a:xfrm>
        </p:grpSpPr>
        <p:sp>
          <p:nvSpPr>
            <p:cNvPr id="5" name="Shape 1116"/>
            <p:cNvSpPr/>
            <p:nvPr/>
          </p:nvSpPr>
          <p:spPr>
            <a:xfrm>
              <a:off x="2274025" y="23975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1747350" y="0"/>
                  </a:move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cubicBezTo>
                    <a:pt x="3494700" y="2712385"/>
                    <a:pt x="2712385" y="3494700"/>
                    <a:pt x="1747350" y="3494700"/>
                  </a:cubicBezTo>
                  <a:cubicBezTo>
                    <a:pt x="782315" y="3494700"/>
                    <a:pt x="0" y="2712385"/>
                    <a:pt x="0" y="1747350"/>
                  </a:cubicBezTo>
                  <a:cubicBezTo>
                    <a:pt x="0" y="782315"/>
                    <a:pt x="782315" y="0"/>
                    <a:pt x="17473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1117"/>
            <p:cNvSpPr/>
            <p:nvPr/>
          </p:nvSpPr>
          <p:spPr>
            <a:xfrm>
              <a:off x="2274025" y="23975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0" y="1747350"/>
                  </a:moveTo>
                  <a:lnTo>
                    <a:pt x="0" y="1747350"/>
                  </a:lnTo>
                  <a:cubicBezTo>
                    <a:pt x="0" y="782315"/>
                    <a:pt x="782315" y="0"/>
                    <a:pt x="1747350" y="0"/>
                  </a:cubicBezTo>
                  <a:lnTo>
                    <a:pt x="1747350" y="0"/>
                  </a:ln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lnTo>
                    <a:pt x="3494700" y="1747350"/>
                  </a:lnTo>
                  <a:cubicBezTo>
                    <a:pt x="3494700" y="2712385"/>
                    <a:pt x="2712385" y="3494700"/>
                    <a:pt x="1747350" y="3494700"/>
                  </a:cubicBezTo>
                  <a:lnTo>
                    <a:pt x="1747350" y="3494700"/>
                  </a:lnTo>
                  <a:cubicBezTo>
                    <a:pt x="782315" y="3494700"/>
                    <a:pt x="0" y="2712385"/>
                    <a:pt x="0" y="174735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" name="Rectangle 1118"/>
            <p:cNvSpPr/>
            <p:nvPr/>
          </p:nvSpPr>
          <p:spPr>
            <a:xfrm>
              <a:off x="3936692" y="1437974"/>
              <a:ext cx="224583" cy="9057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48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Shape 1120"/>
            <p:cNvSpPr/>
            <p:nvPr/>
          </p:nvSpPr>
          <p:spPr>
            <a:xfrm>
              <a:off x="0" y="2541973"/>
              <a:ext cx="2301609" cy="777327"/>
            </a:xfrm>
            <a:custGeom>
              <a:avLst/>
              <a:gdLst/>
              <a:ahLst/>
              <a:cxnLst/>
              <a:rect l="0" t="0" r="0" b="0"/>
              <a:pathLst>
                <a:path w="2301609" h="777327">
                  <a:moveTo>
                    <a:pt x="0" y="777327"/>
                  </a:moveTo>
                  <a:lnTo>
                    <a:pt x="2301609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1121"/>
            <p:cNvSpPr/>
            <p:nvPr/>
          </p:nvSpPr>
          <p:spPr>
            <a:xfrm>
              <a:off x="2291541" y="2512162"/>
              <a:ext cx="91974" cy="59623"/>
            </a:xfrm>
            <a:custGeom>
              <a:avLst/>
              <a:gdLst/>
              <a:ahLst/>
              <a:cxnLst/>
              <a:rect l="0" t="0" r="0" b="0"/>
              <a:pathLst>
                <a:path w="91974" h="59623">
                  <a:moveTo>
                    <a:pt x="0" y="0"/>
                  </a:moveTo>
                  <a:lnTo>
                    <a:pt x="91974" y="2149"/>
                  </a:lnTo>
                  <a:lnTo>
                    <a:pt x="20137" y="59623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123"/>
            <p:cNvSpPr/>
            <p:nvPr/>
          </p:nvSpPr>
          <p:spPr>
            <a:xfrm>
              <a:off x="287250" y="0"/>
              <a:ext cx="2089025" cy="888849"/>
            </a:xfrm>
            <a:custGeom>
              <a:avLst/>
              <a:gdLst/>
              <a:ahLst/>
              <a:cxnLst/>
              <a:rect l="0" t="0" r="0" b="0"/>
              <a:pathLst>
                <a:path w="2089025" h="888849">
                  <a:moveTo>
                    <a:pt x="0" y="0"/>
                  </a:moveTo>
                  <a:lnTo>
                    <a:pt x="2089025" y="888849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124"/>
            <p:cNvSpPr/>
            <p:nvPr/>
          </p:nvSpPr>
          <p:spPr>
            <a:xfrm>
              <a:off x="2363955" y="859896"/>
              <a:ext cx="91869" cy="62801"/>
            </a:xfrm>
            <a:custGeom>
              <a:avLst/>
              <a:gdLst/>
              <a:ahLst/>
              <a:cxnLst/>
              <a:rect l="0" t="0" r="0" b="0"/>
              <a:pathLst>
                <a:path w="91869" h="62801">
                  <a:moveTo>
                    <a:pt x="24639" y="0"/>
                  </a:moveTo>
                  <a:lnTo>
                    <a:pt x="91869" y="62801"/>
                  </a:lnTo>
                  <a:lnTo>
                    <a:pt x="0" y="57907"/>
                  </a:lnTo>
                  <a:lnTo>
                    <a:pt x="24639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126"/>
            <p:cNvSpPr/>
            <p:nvPr/>
          </p:nvSpPr>
          <p:spPr>
            <a:xfrm>
              <a:off x="5768725" y="1771325"/>
              <a:ext cx="2160000" cy="0"/>
            </a:xfrm>
            <a:custGeom>
              <a:avLst/>
              <a:gdLst/>
              <a:ahLst/>
              <a:cxnLst/>
              <a:rect l="0" t="0" r="0" b="0"/>
              <a:pathLst>
                <a:path w="2160000">
                  <a:moveTo>
                    <a:pt x="0" y="0"/>
                  </a:moveTo>
                  <a:lnTo>
                    <a:pt x="216000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127"/>
            <p:cNvSpPr/>
            <p:nvPr/>
          </p:nvSpPr>
          <p:spPr>
            <a:xfrm>
              <a:off x="7928726" y="1739860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0" y="0"/>
                  </a:moveTo>
                  <a:lnTo>
                    <a:pt x="86451" y="31465"/>
                  </a:lnTo>
                  <a:lnTo>
                    <a:pt x="0" y="62931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4" name="Picture 113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98188" y="2590250"/>
              <a:ext cx="295275" cy="361950"/>
            </a:xfrm>
            <a:prstGeom prst="rect">
              <a:avLst/>
            </a:prstGeom>
          </p:spPr>
        </p:pic>
        <p:sp>
          <p:nvSpPr>
            <p:cNvPr id="15" name="Shape 1135"/>
            <p:cNvSpPr/>
            <p:nvPr/>
          </p:nvSpPr>
          <p:spPr>
            <a:xfrm>
              <a:off x="588663" y="2580725"/>
              <a:ext cx="314325" cy="381000"/>
            </a:xfrm>
            <a:custGeom>
              <a:avLst/>
              <a:gdLst/>
              <a:ahLst/>
              <a:cxnLst/>
              <a:rect l="0" t="0" r="0" b="0"/>
              <a:pathLst>
                <a:path w="314325" h="381000">
                  <a:moveTo>
                    <a:pt x="0" y="0"/>
                  </a:moveTo>
                  <a:lnTo>
                    <a:pt x="314325" y="0"/>
                  </a:lnTo>
                  <a:lnTo>
                    <a:pt x="314325" y="381000"/>
                  </a:lnTo>
                  <a:lnTo>
                    <a:pt x="0" y="3810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6" name="Picture 113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543763" y="1287925"/>
              <a:ext cx="352425" cy="304800"/>
            </a:xfrm>
            <a:prstGeom prst="rect">
              <a:avLst/>
            </a:prstGeom>
          </p:spPr>
        </p:pic>
        <p:sp>
          <p:nvSpPr>
            <p:cNvPr id="17" name="Shape 1139"/>
            <p:cNvSpPr/>
            <p:nvPr/>
          </p:nvSpPr>
          <p:spPr>
            <a:xfrm>
              <a:off x="6534238" y="1278400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grpSp>
        <p:nvGrpSpPr>
          <p:cNvPr id="18" name="Group 28308"/>
          <p:cNvGrpSpPr/>
          <p:nvPr/>
        </p:nvGrpSpPr>
        <p:grpSpPr>
          <a:xfrm>
            <a:off x="2653885" y="1257520"/>
            <a:ext cx="371475" cy="323850"/>
            <a:chOff x="0" y="0"/>
            <a:chExt cx="371475" cy="323850"/>
          </a:xfrm>
        </p:grpSpPr>
        <p:pic>
          <p:nvPicPr>
            <p:cNvPr id="19" name="Picture 2830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525" y="9525"/>
              <a:ext cx="352425" cy="304800"/>
            </a:xfrm>
            <a:prstGeom prst="rect">
              <a:avLst/>
            </a:prstGeom>
          </p:spPr>
        </p:pic>
        <p:sp>
          <p:nvSpPr>
            <p:cNvPr id="20" name="Shape 28310"/>
            <p:cNvSpPr/>
            <p:nvPr/>
          </p:nvSpPr>
          <p:spPr>
            <a:xfrm>
              <a:off x="0" y="0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338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136"/>
          <p:cNvGrpSpPr/>
          <p:nvPr/>
        </p:nvGrpSpPr>
        <p:grpSpPr>
          <a:xfrm>
            <a:off x="2088515" y="1669732"/>
            <a:ext cx="8014970" cy="3518535"/>
            <a:chOff x="0" y="0"/>
            <a:chExt cx="8015177" cy="3518675"/>
          </a:xfrm>
        </p:grpSpPr>
        <p:sp>
          <p:nvSpPr>
            <p:cNvPr id="5" name="Shape 1154"/>
            <p:cNvSpPr/>
            <p:nvPr/>
          </p:nvSpPr>
          <p:spPr>
            <a:xfrm>
              <a:off x="2274025" y="23975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1747350" y="0"/>
                  </a:move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cubicBezTo>
                    <a:pt x="3494700" y="2712385"/>
                    <a:pt x="2712385" y="3494700"/>
                    <a:pt x="1747350" y="3494700"/>
                  </a:cubicBezTo>
                  <a:cubicBezTo>
                    <a:pt x="782315" y="3494700"/>
                    <a:pt x="0" y="2712385"/>
                    <a:pt x="0" y="1747350"/>
                  </a:cubicBezTo>
                  <a:cubicBezTo>
                    <a:pt x="0" y="782315"/>
                    <a:pt x="782315" y="0"/>
                    <a:pt x="17473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1155"/>
            <p:cNvSpPr/>
            <p:nvPr/>
          </p:nvSpPr>
          <p:spPr>
            <a:xfrm>
              <a:off x="2274025" y="23975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0" y="1747350"/>
                  </a:moveTo>
                  <a:lnTo>
                    <a:pt x="0" y="1747350"/>
                  </a:lnTo>
                  <a:cubicBezTo>
                    <a:pt x="0" y="782315"/>
                    <a:pt x="782315" y="0"/>
                    <a:pt x="1747350" y="0"/>
                  </a:cubicBezTo>
                  <a:lnTo>
                    <a:pt x="1747350" y="0"/>
                  </a:ln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lnTo>
                    <a:pt x="3494700" y="1747350"/>
                  </a:lnTo>
                  <a:cubicBezTo>
                    <a:pt x="3494700" y="2712385"/>
                    <a:pt x="2712385" y="3494700"/>
                    <a:pt x="1747350" y="3494700"/>
                  </a:cubicBezTo>
                  <a:lnTo>
                    <a:pt x="1747350" y="3494700"/>
                  </a:lnTo>
                  <a:cubicBezTo>
                    <a:pt x="782315" y="3494700"/>
                    <a:pt x="0" y="2712385"/>
                    <a:pt x="0" y="174735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" name="Rectangle 1156"/>
            <p:cNvSpPr/>
            <p:nvPr/>
          </p:nvSpPr>
          <p:spPr>
            <a:xfrm>
              <a:off x="3936692" y="1437974"/>
              <a:ext cx="224583" cy="9057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4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Shape 1158"/>
            <p:cNvSpPr/>
            <p:nvPr/>
          </p:nvSpPr>
          <p:spPr>
            <a:xfrm>
              <a:off x="0" y="2541973"/>
              <a:ext cx="2301609" cy="777327"/>
            </a:xfrm>
            <a:custGeom>
              <a:avLst/>
              <a:gdLst/>
              <a:ahLst/>
              <a:cxnLst/>
              <a:rect l="0" t="0" r="0" b="0"/>
              <a:pathLst>
                <a:path w="2301609" h="777327">
                  <a:moveTo>
                    <a:pt x="0" y="777327"/>
                  </a:moveTo>
                  <a:lnTo>
                    <a:pt x="2301609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1159"/>
            <p:cNvSpPr/>
            <p:nvPr/>
          </p:nvSpPr>
          <p:spPr>
            <a:xfrm>
              <a:off x="2291541" y="2512162"/>
              <a:ext cx="91974" cy="59623"/>
            </a:xfrm>
            <a:custGeom>
              <a:avLst/>
              <a:gdLst/>
              <a:ahLst/>
              <a:cxnLst/>
              <a:rect l="0" t="0" r="0" b="0"/>
              <a:pathLst>
                <a:path w="91974" h="59623">
                  <a:moveTo>
                    <a:pt x="0" y="0"/>
                  </a:moveTo>
                  <a:lnTo>
                    <a:pt x="91974" y="2149"/>
                  </a:lnTo>
                  <a:lnTo>
                    <a:pt x="20137" y="59623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161"/>
            <p:cNvSpPr/>
            <p:nvPr/>
          </p:nvSpPr>
          <p:spPr>
            <a:xfrm>
              <a:off x="287250" y="0"/>
              <a:ext cx="2089025" cy="888849"/>
            </a:xfrm>
            <a:custGeom>
              <a:avLst/>
              <a:gdLst/>
              <a:ahLst/>
              <a:cxnLst/>
              <a:rect l="0" t="0" r="0" b="0"/>
              <a:pathLst>
                <a:path w="2089025" h="888849">
                  <a:moveTo>
                    <a:pt x="0" y="0"/>
                  </a:moveTo>
                  <a:lnTo>
                    <a:pt x="2089025" y="888849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162"/>
            <p:cNvSpPr/>
            <p:nvPr/>
          </p:nvSpPr>
          <p:spPr>
            <a:xfrm>
              <a:off x="2363955" y="859896"/>
              <a:ext cx="91869" cy="62801"/>
            </a:xfrm>
            <a:custGeom>
              <a:avLst/>
              <a:gdLst/>
              <a:ahLst/>
              <a:cxnLst/>
              <a:rect l="0" t="0" r="0" b="0"/>
              <a:pathLst>
                <a:path w="91869" h="62801">
                  <a:moveTo>
                    <a:pt x="24639" y="0"/>
                  </a:moveTo>
                  <a:lnTo>
                    <a:pt x="91869" y="62801"/>
                  </a:lnTo>
                  <a:lnTo>
                    <a:pt x="0" y="57907"/>
                  </a:lnTo>
                  <a:lnTo>
                    <a:pt x="24639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164"/>
            <p:cNvSpPr/>
            <p:nvPr/>
          </p:nvSpPr>
          <p:spPr>
            <a:xfrm>
              <a:off x="5768725" y="1771325"/>
              <a:ext cx="2160000" cy="0"/>
            </a:xfrm>
            <a:custGeom>
              <a:avLst/>
              <a:gdLst/>
              <a:ahLst/>
              <a:cxnLst/>
              <a:rect l="0" t="0" r="0" b="0"/>
              <a:pathLst>
                <a:path w="2160000">
                  <a:moveTo>
                    <a:pt x="0" y="0"/>
                  </a:moveTo>
                  <a:lnTo>
                    <a:pt x="216000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165"/>
            <p:cNvSpPr/>
            <p:nvPr/>
          </p:nvSpPr>
          <p:spPr>
            <a:xfrm>
              <a:off x="7928726" y="1739860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0" y="0"/>
                  </a:moveTo>
                  <a:lnTo>
                    <a:pt x="86451" y="31465"/>
                  </a:lnTo>
                  <a:lnTo>
                    <a:pt x="0" y="62931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4" name="Picture 117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98188" y="2590250"/>
              <a:ext cx="295275" cy="361950"/>
            </a:xfrm>
            <a:prstGeom prst="rect">
              <a:avLst/>
            </a:prstGeom>
          </p:spPr>
        </p:pic>
        <p:sp>
          <p:nvSpPr>
            <p:cNvPr id="15" name="Shape 1173"/>
            <p:cNvSpPr/>
            <p:nvPr/>
          </p:nvSpPr>
          <p:spPr>
            <a:xfrm>
              <a:off x="588663" y="2580725"/>
              <a:ext cx="314325" cy="381000"/>
            </a:xfrm>
            <a:custGeom>
              <a:avLst/>
              <a:gdLst/>
              <a:ahLst/>
              <a:cxnLst/>
              <a:rect l="0" t="0" r="0" b="0"/>
              <a:pathLst>
                <a:path w="314325" h="381000">
                  <a:moveTo>
                    <a:pt x="0" y="0"/>
                  </a:moveTo>
                  <a:lnTo>
                    <a:pt x="314325" y="0"/>
                  </a:lnTo>
                  <a:lnTo>
                    <a:pt x="314325" y="381000"/>
                  </a:lnTo>
                  <a:lnTo>
                    <a:pt x="0" y="3810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6" name="Picture 117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543763" y="1287925"/>
              <a:ext cx="352425" cy="304800"/>
            </a:xfrm>
            <a:prstGeom prst="rect">
              <a:avLst/>
            </a:prstGeom>
          </p:spPr>
        </p:pic>
        <p:sp>
          <p:nvSpPr>
            <p:cNvPr id="17" name="Shape 1177"/>
            <p:cNvSpPr/>
            <p:nvPr/>
          </p:nvSpPr>
          <p:spPr>
            <a:xfrm>
              <a:off x="6534238" y="1278400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8" name="Picture 118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96587" y="819663"/>
              <a:ext cx="485775" cy="638175"/>
            </a:xfrm>
            <a:prstGeom prst="rect">
              <a:avLst/>
            </a:prstGeom>
          </p:spPr>
        </p:pic>
        <p:sp>
          <p:nvSpPr>
            <p:cNvPr id="19" name="Shape 1181"/>
            <p:cNvSpPr/>
            <p:nvPr/>
          </p:nvSpPr>
          <p:spPr>
            <a:xfrm>
              <a:off x="2687062" y="810138"/>
              <a:ext cx="504825" cy="657225"/>
            </a:xfrm>
            <a:custGeom>
              <a:avLst/>
              <a:gdLst/>
              <a:ahLst/>
              <a:cxnLst/>
              <a:rect l="0" t="0" r="0" b="0"/>
              <a:pathLst>
                <a:path w="504825" h="657225">
                  <a:moveTo>
                    <a:pt x="0" y="0"/>
                  </a:moveTo>
                  <a:lnTo>
                    <a:pt x="504825" y="0"/>
                  </a:lnTo>
                  <a:lnTo>
                    <a:pt x="504825" y="657225"/>
                  </a:lnTo>
                  <a:lnTo>
                    <a:pt x="0" y="65722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0" name="Picture 1184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696587" y="2022263"/>
              <a:ext cx="409575" cy="704850"/>
            </a:xfrm>
            <a:prstGeom prst="rect">
              <a:avLst/>
            </a:prstGeom>
          </p:spPr>
        </p:pic>
        <p:sp>
          <p:nvSpPr>
            <p:cNvPr id="21" name="Shape 1185"/>
            <p:cNvSpPr/>
            <p:nvPr/>
          </p:nvSpPr>
          <p:spPr>
            <a:xfrm>
              <a:off x="2687062" y="2012738"/>
              <a:ext cx="428625" cy="723900"/>
            </a:xfrm>
            <a:custGeom>
              <a:avLst/>
              <a:gdLst/>
              <a:ahLst/>
              <a:cxnLst/>
              <a:rect l="0" t="0" r="0" b="0"/>
              <a:pathLst>
                <a:path w="428625" h="723900">
                  <a:moveTo>
                    <a:pt x="0" y="0"/>
                  </a:moveTo>
                  <a:lnTo>
                    <a:pt x="428625" y="0"/>
                  </a:lnTo>
                  <a:lnTo>
                    <a:pt x="428625" y="723900"/>
                  </a:lnTo>
                  <a:lnTo>
                    <a:pt x="0" y="7239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Rectangle 1187"/>
            <p:cNvSpPr/>
            <p:nvPr/>
          </p:nvSpPr>
          <p:spPr>
            <a:xfrm>
              <a:off x="3328825" y="521136"/>
              <a:ext cx="2009996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“local gradient”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8308"/>
          <p:cNvGrpSpPr/>
          <p:nvPr/>
        </p:nvGrpSpPr>
        <p:grpSpPr>
          <a:xfrm>
            <a:off x="2653885" y="1257520"/>
            <a:ext cx="371475" cy="323850"/>
            <a:chOff x="0" y="0"/>
            <a:chExt cx="371475" cy="323850"/>
          </a:xfrm>
        </p:grpSpPr>
        <p:pic>
          <p:nvPicPr>
            <p:cNvPr id="24" name="Picture 2830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9525" y="9525"/>
              <a:ext cx="352425" cy="304800"/>
            </a:xfrm>
            <a:prstGeom prst="rect">
              <a:avLst/>
            </a:prstGeom>
          </p:spPr>
        </p:pic>
        <p:sp>
          <p:nvSpPr>
            <p:cNvPr id="25" name="Shape 28310"/>
            <p:cNvSpPr/>
            <p:nvPr/>
          </p:nvSpPr>
          <p:spPr>
            <a:xfrm>
              <a:off x="0" y="0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6903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167"/>
          <p:cNvGrpSpPr/>
          <p:nvPr/>
        </p:nvGrpSpPr>
        <p:grpSpPr>
          <a:xfrm>
            <a:off x="2088515" y="1641157"/>
            <a:ext cx="8040705" cy="3706764"/>
            <a:chOff x="0" y="0"/>
            <a:chExt cx="8040913" cy="3707358"/>
          </a:xfrm>
        </p:grpSpPr>
        <p:sp>
          <p:nvSpPr>
            <p:cNvPr id="5" name="Shape 1202"/>
            <p:cNvSpPr/>
            <p:nvPr/>
          </p:nvSpPr>
          <p:spPr>
            <a:xfrm>
              <a:off x="2274025" y="23975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1747350" y="0"/>
                  </a:move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cubicBezTo>
                    <a:pt x="3494700" y="2712385"/>
                    <a:pt x="2712385" y="3494700"/>
                    <a:pt x="1747350" y="3494700"/>
                  </a:cubicBezTo>
                  <a:cubicBezTo>
                    <a:pt x="782315" y="3494700"/>
                    <a:pt x="0" y="2712385"/>
                    <a:pt x="0" y="1747350"/>
                  </a:cubicBezTo>
                  <a:cubicBezTo>
                    <a:pt x="0" y="782315"/>
                    <a:pt x="782315" y="0"/>
                    <a:pt x="17473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1203"/>
            <p:cNvSpPr/>
            <p:nvPr/>
          </p:nvSpPr>
          <p:spPr>
            <a:xfrm>
              <a:off x="2274025" y="23975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0" y="1747350"/>
                  </a:moveTo>
                  <a:lnTo>
                    <a:pt x="0" y="1747350"/>
                  </a:lnTo>
                  <a:cubicBezTo>
                    <a:pt x="0" y="782315"/>
                    <a:pt x="782315" y="0"/>
                    <a:pt x="1747350" y="0"/>
                  </a:cubicBezTo>
                  <a:lnTo>
                    <a:pt x="1747350" y="0"/>
                  </a:ln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lnTo>
                    <a:pt x="3494700" y="1747350"/>
                  </a:lnTo>
                  <a:cubicBezTo>
                    <a:pt x="3494700" y="2712385"/>
                    <a:pt x="2712385" y="3494700"/>
                    <a:pt x="1747350" y="3494700"/>
                  </a:cubicBezTo>
                  <a:lnTo>
                    <a:pt x="1747350" y="3494700"/>
                  </a:lnTo>
                  <a:cubicBezTo>
                    <a:pt x="782315" y="3494700"/>
                    <a:pt x="0" y="2712385"/>
                    <a:pt x="0" y="174735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" name="Rectangle 1204"/>
            <p:cNvSpPr/>
            <p:nvPr/>
          </p:nvSpPr>
          <p:spPr>
            <a:xfrm>
              <a:off x="3936692" y="1437974"/>
              <a:ext cx="224583" cy="9057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4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Shape 1206"/>
            <p:cNvSpPr/>
            <p:nvPr/>
          </p:nvSpPr>
          <p:spPr>
            <a:xfrm>
              <a:off x="0" y="2541973"/>
              <a:ext cx="2301609" cy="777327"/>
            </a:xfrm>
            <a:custGeom>
              <a:avLst/>
              <a:gdLst/>
              <a:ahLst/>
              <a:cxnLst/>
              <a:rect l="0" t="0" r="0" b="0"/>
              <a:pathLst>
                <a:path w="2301609" h="777327">
                  <a:moveTo>
                    <a:pt x="0" y="777327"/>
                  </a:moveTo>
                  <a:lnTo>
                    <a:pt x="2301609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1207"/>
            <p:cNvSpPr/>
            <p:nvPr/>
          </p:nvSpPr>
          <p:spPr>
            <a:xfrm>
              <a:off x="2291541" y="2512162"/>
              <a:ext cx="91974" cy="59623"/>
            </a:xfrm>
            <a:custGeom>
              <a:avLst/>
              <a:gdLst/>
              <a:ahLst/>
              <a:cxnLst/>
              <a:rect l="0" t="0" r="0" b="0"/>
              <a:pathLst>
                <a:path w="91974" h="59623">
                  <a:moveTo>
                    <a:pt x="0" y="0"/>
                  </a:moveTo>
                  <a:lnTo>
                    <a:pt x="91974" y="2149"/>
                  </a:lnTo>
                  <a:lnTo>
                    <a:pt x="20137" y="59623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209"/>
            <p:cNvSpPr/>
            <p:nvPr/>
          </p:nvSpPr>
          <p:spPr>
            <a:xfrm>
              <a:off x="287250" y="0"/>
              <a:ext cx="2089025" cy="888849"/>
            </a:xfrm>
            <a:custGeom>
              <a:avLst/>
              <a:gdLst/>
              <a:ahLst/>
              <a:cxnLst/>
              <a:rect l="0" t="0" r="0" b="0"/>
              <a:pathLst>
                <a:path w="2089025" h="888849">
                  <a:moveTo>
                    <a:pt x="0" y="0"/>
                  </a:moveTo>
                  <a:lnTo>
                    <a:pt x="2089025" y="888849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210"/>
            <p:cNvSpPr/>
            <p:nvPr/>
          </p:nvSpPr>
          <p:spPr>
            <a:xfrm>
              <a:off x="2363955" y="859896"/>
              <a:ext cx="91869" cy="62801"/>
            </a:xfrm>
            <a:custGeom>
              <a:avLst/>
              <a:gdLst/>
              <a:ahLst/>
              <a:cxnLst/>
              <a:rect l="0" t="0" r="0" b="0"/>
              <a:pathLst>
                <a:path w="91869" h="62801">
                  <a:moveTo>
                    <a:pt x="24639" y="0"/>
                  </a:moveTo>
                  <a:lnTo>
                    <a:pt x="91869" y="62801"/>
                  </a:lnTo>
                  <a:lnTo>
                    <a:pt x="0" y="57907"/>
                  </a:lnTo>
                  <a:lnTo>
                    <a:pt x="24639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212"/>
            <p:cNvSpPr/>
            <p:nvPr/>
          </p:nvSpPr>
          <p:spPr>
            <a:xfrm>
              <a:off x="5768725" y="1771325"/>
              <a:ext cx="2160000" cy="0"/>
            </a:xfrm>
            <a:custGeom>
              <a:avLst/>
              <a:gdLst/>
              <a:ahLst/>
              <a:cxnLst/>
              <a:rect l="0" t="0" r="0" b="0"/>
              <a:pathLst>
                <a:path w="2160000">
                  <a:moveTo>
                    <a:pt x="0" y="0"/>
                  </a:moveTo>
                  <a:lnTo>
                    <a:pt x="216000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213"/>
            <p:cNvSpPr/>
            <p:nvPr/>
          </p:nvSpPr>
          <p:spPr>
            <a:xfrm>
              <a:off x="7928726" y="1739860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0" y="0"/>
                  </a:moveTo>
                  <a:lnTo>
                    <a:pt x="86451" y="31465"/>
                  </a:lnTo>
                  <a:lnTo>
                    <a:pt x="0" y="62931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4" name="Picture 122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98188" y="2590250"/>
              <a:ext cx="295275" cy="361950"/>
            </a:xfrm>
            <a:prstGeom prst="rect">
              <a:avLst/>
            </a:prstGeom>
          </p:spPr>
        </p:pic>
        <p:sp>
          <p:nvSpPr>
            <p:cNvPr id="15" name="Shape 1221"/>
            <p:cNvSpPr/>
            <p:nvPr/>
          </p:nvSpPr>
          <p:spPr>
            <a:xfrm>
              <a:off x="588663" y="2580725"/>
              <a:ext cx="314325" cy="381000"/>
            </a:xfrm>
            <a:custGeom>
              <a:avLst/>
              <a:gdLst/>
              <a:ahLst/>
              <a:cxnLst/>
              <a:rect l="0" t="0" r="0" b="0"/>
              <a:pathLst>
                <a:path w="314325" h="381000">
                  <a:moveTo>
                    <a:pt x="0" y="0"/>
                  </a:moveTo>
                  <a:lnTo>
                    <a:pt x="314325" y="0"/>
                  </a:lnTo>
                  <a:lnTo>
                    <a:pt x="314325" y="381000"/>
                  </a:lnTo>
                  <a:lnTo>
                    <a:pt x="0" y="3810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6" name="Picture 122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543763" y="1287925"/>
              <a:ext cx="352425" cy="304800"/>
            </a:xfrm>
            <a:prstGeom prst="rect">
              <a:avLst/>
            </a:prstGeom>
          </p:spPr>
        </p:pic>
        <p:sp>
          <p:nvSpPr>
            <p:cNvPr id="17" name="Shape 1225"/>
            <p:cNvSpPr/>
            <p:nvPr/>
          </p:nvSpPr>
          <p:spPr>
            <a:xfrm>
              <a:off x="6534238" y="1278400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8" name="Picture 122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96587" y="819663"/>
              <a:ext cx="485775" cy="638175"/>
            </a:xfrm>
            <a:prstGeom prst="rect">
              <a:avLst/>
            </a:prstGeom>
          </p:spPr>
        </p:pic>
        <p:sp>
          <p:nvSpPr>
            <p:cNvPr id="19" name="Shape 1229"/>
            <p:cNvSpPr/>
            <p:nvPr/>
          </p:nvSpPr>
          <p:spPr>
            <a:xfrm>
              <a:off x="2687062" y="810138"/>
              <a:ext cx="504825" cy="657225"/>
            </a:xfrm>
            <a:custGeom>
              <a:avLst/>
              <a:gdLst/>
              <a:ahLst/>
              <a:cxnLst/>
              <a:rect l="0" t="0" r="0" b="0"/>
              <a:pathLst>
                <a:path w="504825" h="657225">
                  <a:moveTo>
                    <a:pt x="0" y="0"/>
                  </a:moveTo>
                  <a:lnTo>
                    <a:pt x="504825" y="0"/>
                  </a:lnTo>
                  <a:lnTo>
                    <a:pt x="504825" y="657225"/>
                  </a:lnTo>
                  <a:lnTo>
                    <a:pt x="0" y="65722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0" name="Picture 123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696587" y="2022263"/>
              <a:ext cx="409575" cy="704850"/>
            </a:xfrm>
            <a:prstGeom prst="rect">
              <a:avLst/>
            </a:prstGeom>
          </p:spPr>
        </p:pic>
        <p:sp>
          <p:nvSpPr>
            <p:cNvPr id="21" name="Shape 1233"/>
            <p:cNvSpPr/>
            <p:nvPr/>
          </p:nvSpPr>
          <p:spPr>
            <a:xfrm>
              <a:off x="2687062" y="2012738"/>
              <a:ext cx="428625" cy="723900"/>
            </a:xfrm>
            <a:custGeom>
              <a:avLst/>
              <a:gdLst/>
              <a:ahLst/>
              <a:cxnLst/>
              <a:rect l="0" t="0" r="0" b="0"/>
              <a:pathLst>
                <a:path w="428625" h="723900">
                  <a:moveTo>
                    <a:pt x="0" y="0"/>
                  </a:moveTo>
                  <a:lnTo>
                    <a:pt x="428625" y="0"/>
                  </a:lnTo>
                  <a:lnTo>
                    <a:pt x="428625" y="723900"/>
                  </a:lnTo>
                  <a:lnTo>
                    <a:pt x="0" y="7239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Rectangle 1235"/>
            <p:cNvSpPr/>
            <p:nvPr/>
          </p:nvSpPr>
          <p:spPr>
            <a:xfrm>
              <a:off x="3328825" y="521136"/>
              <a:ext cx="2009996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“local gradient”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Shape 1237"/>
            <p:cNvSpPr/>
            <p:nvPr/>
          </p:nvSpPr>
          <p:spPr>
            <a:xfrm>
              <a:off x="5883238" y="1962850"/>
              <a:ext cx="2111700" cy="0"/>
            </a:xfrm>
            <a:custGeom>
              <a:avLst/>
              <a:gdLst/>
              <a:ahLst/>
              <a:cxnLst/>
              <a:rect l="0" t="0" r="0" b="0"/>
              <a:pathLst>
                <a:path w="2111700">
                  <a:moveTo>
                    <a:pt x="2111700" y="0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1238"/>
            <p:cNvSpPr/>
            <p:nvPr/>
          </p:nvSpPr>
          <p:spPr>
            <a:xfrm>
              <a:off x="5796787" y="1931385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86451" y="0"/>
                  </a:moveTo>
                  <a:lnTo>
                    <a:pt x="86451" y="62931"/>
                  </a:lnTo>
                  <a:lnTo>
                    <a:pt x="0" y="31465"/>
                  </a:lnTo>
                  <a:lnTo>
                    <a:pt x="86451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5" name="Picture 1241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462813" y="2084413"/>
              <a:ext cx="514350" cy="676275"/>
            </a:xfrm>
            <a:prstGeom prst="rect">
              <a:avLst/>
            </a:prstGeom>
          </p:spPr>
        </p:pic>
        <p:sp>
          <p:nvSpPr>
            <p:cNvPr id="26" name="Shape 1242"/>
            <p:cNvSpPr/>
            <p:nvPr/>
          </p:nvSpPr>
          <p:spPr>
            <a:xfrm>
              <a:off x="6453288" y="2074888"/>
              <a:ext cx="533400" cy="695325"/>
            </a:xfrm>
            <a:custGeom>
              <a:avLst/>
              <a:gdLst/>
              <a:ahLst/>
              <a:cxnLst/>
              <a:rect l="0" t="0" r="0" b="0"/>
              <a:pathLst>
                <a:path w="533400" h="695325">
                  <a:moveTo>
                    <a:pt x="0" y="0"/>
                  </a:moveTo>
                  <a:lnTo>
                    <a:pt x="533400" y="0"/>
                  </a:lnTo>
                  <a:lnTo>
                    <a:pt x="533400" y="695325"/>
                  </a:lnTo>
                  <a:lnTo>
                    <a:pt x="0" y="69532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Rectangle 1244"/>
            <p:cNvSpPr/>
            <p:nvPr/>
          </p:nvSpPr>
          <p:spPr>
            <a:xfrm>
              <a:off x="6096151" y="3178986"/>
              <a:ext cx="1944762" cy="5283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8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gradients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roup 28308"/>
          <p:cNvGrpSpPr/>
          <p:nvPr/>
        </p:nvGrpSpPr>
        <p:grpSpPr>
          <a:xfrm>
            <a:off x="2653885" y="1257520"/>
            <a:ext cx="371475" cy="323850"/>
            <a:chOff x="0" y="0"/>
            <a:chExt cx="371475" cy="323850"/>
          </a:xfrm>
        </p:grpSpPr>
        <p:pic>
          <p:nvPicPr>
            <p:cNvPr id="29" name="Picture 28309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9525" y="9525"/>
              <a:ext cx="352425" cy="304800"/>
            </a:xfrm>
            <a:prstGeom prst="rect">
              <a:avLst/>
            </a:prstGeom>
          </p:spPr>
        </p:pic>
        <p:sp>
          <p:nvSpPr>
            <p:cNvPr id="30" name="Shape 28310"/>
            <p:cNvSpPr/>
            <p:nvPr/>
          </p:nvSpPr>
          <p:spPr>
            <a:xfrm>
              <a:off x="0" y="0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0308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6358"/>
          <p:cNvGrpSpPr/>
          <p:nvPr/>
        </p:nvGrpSpPr>
        <p:grpSpPr>
          <a:xfrm>
            <a:off x="2088515" y="1641157"/>
            <a:ext cx="8040705" cy="3706764"/>
            <a:chOff x="0" y="0"/>
            <a:chExt cx="8040913" cy="3707358"/>
          </a:xfrm>
        </p:grpSpPr>
        <p:sp>
          <p:nvSpPr>
            <p:cNvPr id="8" name="Shape 1259"/>
            <p:cNvSpPr/>
            <p:nvPr/>
          </p:nvSpPr>
          <p:spPr>
            <a:xfrm>
              <a:off x="2274025" y="23975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1747350" y="0"/>
                  </a:move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cubicBezTo>
                    <a:pt x="3494700" y="2712385"/>
                    <a:pt x="2712385" y="3494700"/>
                    <a:pt x="1747350" y="3494700"/>
                  </a:cubicBezTo>
                  <a:cubicBezTo>
                    <a:pt x="782315" y="3494700"/>
                    <a:pt x="0" y="2712385"/>
                    <a:pt x="0" y="1747350"/>
                  </a:cubicBezTo>
                  <a:cubicBezTo>
                    <a:pt x="0" y="782315"/>
                    <a:pt x="782315" y="0"/>
                    <a:pt x="17473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1260"/>
            <p:cNvSpPr/>
            <p:nvPr/>
          </p:nvSpPr>
          <p:spPr>
            <a:xfrm>
              <a:off x="2274025" y="23975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0" y="1747350"/>
                  </a:moveTo>
                  <a:lnTo>
                    <a:pt x="0" y="1747350"/>
                  </a:lnTo>
                  <a:cubicBezTo>
                    <a:pt x="0" y="782315"/>
                    <a:pt x="782315" y="0"/>
                    <a:pt x="1747350" y="0"/>
                  </a:cubicBezTo>
                  <a:lnTo>
                    <a:pt x="1747350" y="0"/>
                  </a:ln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lnTo>
                    <a:pt x="3494700" y="1747350"/>
                  </a:lnTo>
                  <a:cubicBezTo>
                    <a:pt x="3494700" y="2712385"/>
                    <a:pt x="2712385" y="3494700"/>
                    <a:pt x="1747350" y="3494700"/>
                  </a:cubicBezTo>
                  <a:lnTo>
                    <a:pt x="1747350" y="3494700"/>
                  </a:lnTo>
                  <a:cubicBezTo>
                    <a:pt x="782315" y="3494700"/>
                    <a:pt x="0" y="2712385"/>
                    <a:pt x="0" y="174735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Rectangle 1261"/>
            <p:cNvSpPr/>
            <p:nvPr/>
          </p:nvSpPr>
          <p:spPr>
            <a:xfrm>
              <a:off x="3936692" y="1437974"/>
              <a:ext cx="224583" cy="9057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4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Shape 1263"/>
            <p:cNvSpPr/>
            <p:nvPr/>
          </p:nvSpPr>
          <p:spPr>
            <a:xfrm>
              <a:off x="0" y="2541973"/>
              <a:ext cx="2301609" cy="777327"/>
            </a:xfrm>
            <a:custGeom>
              <a:avLst/>
              <a:gdLst/>
              <a:ahLst/>
              <a:cxnLst/>
              <a:rect l="0" t="0" r="0" b="0"/>
              <a:pathLst>
                <a:path w="2301609" h="777327">
                  <a:moveTo>
                    <a:pt x="0" y="777327"/>
                  </a:moveTo>
                  <a:lnTo>
                    <a:pt x="2301609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264"/>
            <p:cNvSpPr/>
            <p:nvPr/>
          </p:nvSpPr>
          <p:spPr>
            <a:xfrm>
              <a:off x="2291541" y="2512162"/>
              <a:ext cx="91974" cy="59623"/>
            </a:xfrm>
            <a:custGeom>
              <a:avLst/>
              <a:gdLst/>
              <a:ahLst/>
              <a:cxnLst/>
              <a:rect l="0" t="0" r="0" b="0"/>
              <a:pathLst>
                <a:path w="91974" h="59623">
                  <a:moveTo>
                    <a:pt x="0" y="0"/>
                  </a:moveTo>
                  <a:lnTo>
                    <a:pt x="91974" y="2149"/>
                  </a:lnTo>
                  <a:lnTo>
                    <a:pt x="20137" y="59623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266"/>
            <p:cNvSpPr/>
            <p:nvPr/>
          </p:nvSpPr>
          <p:spPr>
            <a:xfrm>
              <a:off x="287250" y="0"/>
              <a:ext cx="2089025" cy="888849"/>
            </a:xfrm>
            <a:custGeom>
              <a:avLst/>
              <a:gdLst/>
              <a:ahLst/>
              <a:cxnLst/>
              <a:rect l="0" t="0" r="0" b="0"/>
              <a:pathLst>
                <a:path w="2089025" h="888849">
                  <a:moveTo>
                    <a:pt x="0" y="0"/>
                  </a:moveTo>
                  <a:lnTo>
                    <a:pt x="2089025" y="888849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1267"/>
            <p:cNvSpPr/>
            <p:nvPr/>
          </p:nvSpPr>
          <p:spPr>
            <a:xfrm>
              <a:off x="2363955" y="859896"/>
              <a:ext cx="91869" cy="62801"/>
            </a:xfrm>
            <a:custGeom>
              <a:avLst/>
              <a:gdLst/>
              <a:ahLst/>
              <a:cxnLst/>
              <a:rect l="0" t="0" r="0" b="0"/>
              <a:pathLst>
                <a:path w="91869" h="62801">
                  <a:moveTo>
                    <a:pt x="24639" y="0"/>
                  </a:moveTo>
                  <a:lnTo>
                    <a:pt x="91869" y="62801"/>
                  </a:lnTo>
                  <a:lnTo>
                    <a:pt x="0" y="57907"/>
                  </a:lnTo>
                  <a:lnTo>
                    <a:pt x="24639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1269"/>
            <p:cNvSpPr/>
            <p:nvPr/>
          </p:nvSpPr>
          <p:spPr>
            <a:xfrm>
              <a:off x="5768725" y="1771325"/>
              <a:ext cx="2160000" cy="0"/>
            </a:xfrm>
            <a:custGeom>
              <a:avLst/>
              <a:gdLst/>
              <a:ahLst/>
              <a:cxnLst/>
              <a:rect l="0" t="0" r="0" b="0"/>
              <a:pathLst>
                <a:path w="2160000">
                  <a:moveTo>
                    <a:pt x="0" y="0"/>
                  </a:moveTo>
                  <a:lnTo>
                    <a:pt x="216000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1270"/>
            <p:cNvSpPr/>
            <p:nvPr/>
          </p:nvSpPr>
          <p:spPr>
            <a:xfrm>
              <a:off x="7928726" y="1739860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0" y="0"/>
                  </a:moveTo>
                  <a:lnTo>
                    <a:pt x="86451" y="31465"/>
                  </a:lnTo>
                  <a:lnTo>
                    <a:pt x="0" y="62931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7" name="Picture 127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98188" y="2590250"/>
              <a:ext cx="295275" cy="361950"/>
            </a:xfrm>
            <a:prstGeom prst="rect">
              <a:avLst/>
            </a:prstGeom>
          </p:spPr>
        </p:pic>
        <p:sp>
          <p:nvSpPr>
            <p:cNvPr id="18" name="Shape 1278"/>
            <p:cNvSpPr/>
            <p:nvPr/>
          </p:nvSpPr>
          <p:spPr>
            <a:xfrm>
              <a:off x="588663" y="2580725"/>
              <a:ext cx="314325" cy="381000"/>
            </a:xfrm>
            <a:custGeom>
              <a:avLst/>
              <a:gdLst/>
              <a:ahLst/>
              <a:cxnLst/>
              <a:rect l="0" t="0" r="0" b="0"/>
              <a:pathLst>
                <a:path w="314325" h="381000">
                  <a:moveTo>
                    <a:pt x="0" y="0"/>
                  </a:moveTo>
                  <a:lnTo>
                    <a:pt x="314325" y="0"/>
                  </a:lnTo>
                  <a:lnTo>
                    <a:pt x="314325" y="381000"/>
                  </a:lnTo>
                  <a:lnTo>
                    <a:pt x="0" y="3810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9" name="Picture 128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543763" y="1287925"/>
              <a:ext cx="352425" cy="304800"/>
            </a:xfrm>
            <a:prstGeom prst="rect">
              <a:avLst/>
            </a:prstGeom>
          </p:spPr>
        </p:pic>
        <p:sp>
          <p:nvSpPr>
            <p:cNvPr id="20" name="Shape 1282"/>
            <p:cNvSpPr/>
            <p:nvPr/>
          </p:nvSpPr>
          <p:spPr>
            <a:xfrm>
              <a:off x="6534238" y="1278400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1284"/>
            <p:cNvSpPr/>
            <p:nvPr/>
          </p:nvSpPr>
          <p:spPr>
            <a:xfrm>
              <a:off x="5883238" y="1962850"/>
              <a:ext cx="2111700" cy="0"/>
            </a:xfrm>
            <a:custGeom>
              <a:avLst/>
              <a:gdLst/>
              <a:ahLst/>
              <a:cxnLst/>
              <a:rect l="0" t="0" r="0" b="0"/>
              <a:pathLst>
                <a:path w="2111700">
                  <a:moveTo>
                    <a:pt x="2111700" y="0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1285"/>
            <p:cNvSpPr/>
            <p:nvPr/>
          </p:nvSpPr>
          <p:spPr>
            <a:xfrm>
              <a:off x="5796787" y="1931385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86451" y="0"/>
                  </a:moveTo>
                  <a:lnTo>
                    <a:pt x="86451" y="62931"/>
                  </a:lnTo>
                  <a:lnTo>
                    <a:pt x="0" y="31465"/>
                  </a:lnTo>
                  <a:lnTo>
                    <a:pt x="86451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3" name="Picture 128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462813" y="2084413"/>
              <a:ext cx="514350" cy="676275"/>
            </a:xfrm>
            <a:prstGeom prst="rect">
              <a:avLst/>
            </a:prstGeom>
          </p:spPr>
        </p:pic>
        <p:sp>
          <p:nvSpPr>
            <p:cNvPr id="24" name="Shape 1289"/>
            <p:cNvSpPr/>
            <p:nvPr/>
          </p:nvSpPr>
          <p:spPr>
            <a:xfrm>
              <a:off x="6453288" y="2074888"/>
              <a:ext cx="533400" cy="695325"/>
            </a:xfrm>
            <a:custGeom>
              <a:avLst/>
              <a:gdLst/>
              <a:ahLst/>
              <a:cxnLst/>
              <a:rect l="0" t="0" r="0" b="0"/>
              <a:pathLst>
                <a:path w="533400" h="695325">
                  <a:moveTo>
                    <a:pt x="0" y="0"/>
                  </a:moveTo>
                  <a:lnTo>
                    <a:pt x="533400" y="0"/>
                  </a:lnTo>
                  <a:lnTo>
                    <a:pt x="533400" y="695325"/>
                  </a:lnTo>
                  <a:lnTo>
                    <a:pt x="0" y="69532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5" name="Picture 129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696587" y="819663"/>
              <a:ext cx="485775" cy="638175"/>
            </a:xfrm>
            <a:prstGeom prst="rect">
              <a:avLst/>
            </a:prstGeom>
          </p:spPr>
        </p:pic>
        <p:sp>
          <p:nvSpPr>
            <p:cNvPr id="26" name="Shape 1293"/>
            <p:cNvSpPr/>
            <p:nvPr/>
          </p:nvSpPr>
          <p:spPr>
            <a:xfrm>
              <a:off x="2687062" y="810138"/>
              <a:ext cx="504825" cy="657225"/>
            </a:xfrm>
            <a:custGeom>
              <a:avLst/>
              <a:gdLst/>
              <a:ahLst/>
              <a:cxnLst/>
              <a:rect l="0" t="0" r="0" b="0"/>
              <a:pathLst>
                <a:path w="504825" h="657225">
                  <a:moveTo>
                    <a:pt x="0" y="0"/>
                  </a:moveTo>
                  <a:lnTo>
                    <a:pt x="504825" y="0"/>
                  </a:lnTo>
                  <a:lnTo>
                    <a:pt x="504825" y="657225"/>
                  </a:lnTo>
                  <a:lnTo>
                    <a:pt x="0" y="65722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7" name="Picture 1296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696587" y="2022263"/>
              <a:ext cx="409575" cy="704850"/>
            </a:xfrm>
            <a:prstGeom prst="rect">
              <a:avLst/>
            </a:prstGeom>
          </p:spPr>
        </p:pic>
        <p:sp>
          <p:nvSpPr>
            <p:cNvPr id="28" name="Shape 1297"/>
            <p:cNvSpPr/>
            <p:nvPr/>
          </p:nvSpPr>
          <p:spPr>
            <a:xfrm>
              <a:off x="2687062" y="2012738"/>
              <a:ext cx="428625" cy="723900"/>
            </a:xfrm>
            <a:custGeom>
              <a:avLst/>
              <a:gdLst/>
              <a:ahLst/>
              <a:cxnLst/>
              <a:rect l="0" t="0" r="0" b="0"/>
              <a:pathLst>
                <a:path w="428625" h="723900">
                  <a:moveTo>
                    <a:pt x="0" y="0"/>
                  </a:moveTo>
                  <a:lnTo>
                    <a:pt x="428625" y="0"/>
                  </a:lnTo>
                  <a:lnTo>
                    <a:pt x="428625" y="723900"/>
                  </a:lnTo>
                  <a:lnTo>
                    <a:pt x="0" y="7239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Rectangle 1299"/>
            <p:cNvSpPr/>
            <p:nvPr/>
          </p:nvSpPr>
          <p:spPr>
            <a:xfrm>
              <a:off x="3328825" y="521136"/>
              <a:ext cx="2009996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“local gradient”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0" name="Picture 1302"/>
            <p:cNvPicPr/>
            <p:nvPr/>
          </p:nvPicPr>
          <p:blipFill>
            <a:blip r:embed="rId7"/>
            <a:stretch>
              <a:fillRect/>
            </a:stretch>
          </p:blipFill>
          <p:spPr>
            <a:xfrm rot="1599976">
              <a:off x="152400" y="655887"/>
              <a:ext cx="2019300" cy="723900"/>
            </a:xfrm>
            <a:prstGeom prst="rect">
              <a:avLst/>
            </a:prstGeom>
          </p:spPr>
        </p:pic>
        <p:sp>
          <p:nvSpPr>
            <p:cNvPr id="31" name="Shape 1304"/>
            <p:cNvSpPr/>
            <p:nvPr/>
          </p:nvSpPr>
          <p:spPr>
            <a:xfrm>
              <a:off x="82565" y="270766"/>
              <a:ext cx="811200" cy="833100"/>
            </a:xfrm>
            <a:custGeom>
              <a:avLst/>
              <a:gdLst/>
              <a:ahLst/>
              <a:cxnLst/>
              <a:rect l="0" t="0" r="0" b="0"/>
              <a:pathLst>
                <a:path w="811200" h="833100">
                  <a:moveTo>
                    <a:pt x="281400" y="0"/>
                  </a:moveTo>
                  <a:lnTo>
                    <a:pt x="811200" y="260400"/>
                  </a:lnTo>
                  <a:lnTo>
                    <a:pt x="529800" y="833100"/>
                  </a:lnTo>
                  <a:lnTo>
                    <a:pt x="0" y="5727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1306"/>
            <p:cNvSpPr/>
            <p:nvPr/>
          </p:nvSpPr>
          <p:spPr>
            <a:xfrm>
              <a:off x="351637" y="183040"/>
              <a:ext cx="2049988" cy="886435"/>
            </a:xfrm>
            <a:custGeom>
              <a:avLst/>
              <a:gdLst/>
              <a:ahLst/>
              <a:cxnLst/>
              <a:rect l="0" t="0" r="0" b="0"/>
              <a:pathLst>
                <a:path w="2049988" h="886435">
                  <a:moveTo>
                    <a:pt x="2049988" y="886435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1307"/>
            <p:cNvSpPr/>
            <p:nvPr/>
          </p:nvSpPr>
          <p:spPr>
            <a:xfrm>
              <a:off x="272287" y="148728"/>
              <a:ext cx="91839" cy="63193"/>
            </a:xfrm>
            <a:custGeom>
              <a:avLst/>
              <a:gdLst/>
              <a:ahLst/>
              <a:cxnLst/>
              <a:rect l="0" t="0" r="0" b="0"/>
              <a:pathLst>
                <a:path w="91839" h="63193">
                  <a:moveTo>
                    <a:pt x="0" y="0"/>
                  </a:moveTo>
                  <a:lnTo>
                    <a:pt x="91839" y="5431"/>
                  </a:lnTo>
                  <a:lnTo>
                    <a:pt x="66862" y="63193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Rectangle 1309"/>
            <p:cNvSpPr/>
            <p:nvPr/>
          </p:nvSpPr>
          <p:spPr>
            <a:xfrm>
              <a:off x="6096151" y="3178986"/>
              <a:ext cx="1944762" cy="5283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8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gradients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Group 28308"/>
          <p:cNvGrpSpPr/>
          <p:nvPr/>
        </p:nvGrpSpPr>
        <p:grpSpPr>
          <a:xfrm>
            <a:off x="2653885" y="1257520"/>
            <a:ext cx="371475" cy="323850"/>
            <a:chOff x="0" y="0"/>
            <a:chExt cx="371475" cy="323850"/>
          </a:xfrm>
        </p:grpSpPr>
        <p:pic>
          <p:nvPicPr>
            <p:cNvPr id="36" name="Picture 28309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52425" cy="304800"/>
            </a:xfrm>
            <a:prstGeom prst="rect">
              <a:avLst/>
            </a:prstGeom>
          </p:spPr>
        </p:pic>
        <p:sp>
          <p:nvSpPr>
            <p:cNvPr id="37" name="Shape 28310"/>
            <p:cNvSpPr/>
            <p:nvPr/>
          </p:nvSpPr>
          <p:spPr>
            <a:xfrm>
              <a:off x="0" y="0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4959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Recall from last time: </a:t>
            </a:r>
            <a:r>
              <a:rPr lang="en-US" dirty="0" smtClean="0"/>
              <a:t>Regularization</a:t>
            </a:r>
            <a:endParaRPr lang="ru-RU" dirty="0"/>
          </a:p>
        </p:txBody>
      </p:sp>
      <p:grpSp>
        <p:nvGrpSpPr>
          <p:cNvPr id="8" name="Group 34863"/>
          <p:cNvGrpSpPr>
            <a:grpSpLocks noChangeAspect="1"/>
          </p:cNvGrpSpPr>
          <p:nvPr/>
        </p:nvGrpSpPr>
        <p:grpSpPr>
          <a:xfrm>
            <a:off x="3651548" y="4577599"/>
            <a:ext cx="3566231" cy="1340483"/>
            <a:chOff x="0" y="0"/>
            <a:chExt cx="3781415" cy="1421650"/>
          </a:xfrm>
        </p:grpSpPr>
        <p:pic>
          <p:nvPicPr>
            <p:cNvPr id="9" name="Picture 216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" y="0"/>
              <a:ext cx="2562050" cy="438425"/>
            </a:xfrm>
            <a:prstGeom prst="rect">
              <a:avLst/>
            </a:prstGeom>
          </p:spPr>
        </p:pic>
        <p:pic>
          <p:nvPicPr>
            <p:cNvPr id="10" name="Picture 216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675" y="514021"/>
              <a:ext cx="2548722" cy="393600"/>
            </a:xfrm>
            <a:prstGeom prst="rect">
              <a:avLst/>
            </a:prstGeom>
          </p:spPr>
        </p:pic>
        <p:pic>
          <p:nvPicPr>
            <p:cNvPr id="11" name="Picture 217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983225"/>
              <a:ext cx="3781415" cy="438425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5059528" y="1875523"/>
            <a:ext cx="2910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 smtClean="0">
                <a:cs typeface="Courier New" panose="02070309020205020404" pitchFamily="49" charset="0"/>
              </a:rPr>
              <a:t>λ</a:t>
            </a:r>
            <a:r>
              <a:rPr lang="en-US" dirty="0" smtClean="0">
                <a:cs typeface="Courier New" panose="02070309020205020404" pitchFamily="49" charset="0"/>
              </a:rPr>
              <a:t> - </a:t>
            </a:r>
            <a:r>
              <a:rPr lang="en-US" dirty="0" smtClean="0"/>
              <a:t>regularization strength (</a:t>
            </a:r>
            <a:r>
              <a:rPr lang="en-US" dirty="0" err="1"/>
              <a:t>hyperparameter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4114800" y="2241050"/>
            <a:ext cx="913147" cy="2895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613112" y="4540641"/>
            <a:ext cx="298075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L2 </a:t>
            </a:r>
            <a:r>
              <a:rPr lang="en-US" sz="2800" b="1" dirty="0" smtClean="0"/>
              <a:t>regularization</a:t>
            </a:r>
          </a:p>
          <a:p>
            <a:r>
              <a:rPr lang="en-US" sz="2800" dirty="0"/>
              <a:t>L1 </a:t>
            </a:r>
            <a:r>
              <a:rPr lang="en-US" sz="2800" dirty="0" smtClean="0"/>
              <a:t>regularization</a:t>
            </a:r>
          </a:p>
          <a:p>
            <a:r>
              <a:rPr lang="en-US" sz="2800" dirty="0"/>
              <a:t>Elastic net (L1 + L2</a:t>
            </a:r>
            <a:r>
              <a:rPr lang="en-US" sz="2800" dirty="0" smtClean="0"/>
              <a:t>)</a:t>
            </a:r>
          </a:p>
        </p:txBody>
      </p:sp>
      <p:sp>
        <p:nvSpPr>
          <p:cNvPr id="17" name="Shape 2078"/>
          <p:cNvSpPr/>
          <p:nvPr/>
        </p:nvSpPr>
        <p:spPr>
          <a:xfrm>
            <a:off x="2619376" y="3264549"/>
            <a:ext cx="971550" cy="425450"/>
          </a:xfrm>
          <a:custGeom>
            <a:avLst/>
            <a:gdLst/>
            <a:ahLst/>
            <a:cxnLst/>
            <a:rect l="0" t="0" r="0" b="0"/>
            <a:pathLst>
              <a:path w="3048000" h="425700">
                <a:moveTo>
                  <a:pt x="3048000" y="0"/>
                </a:moveTo>
                <a:lnTo>
                  <a:pt x="3048000" y="0"/>
                </a:lnTo>
                <a:cubicBezTo>
                  <a:pt x="3048000" y="117554"/>
                  <a:pt x="2971296" y="212850"/>
                  <a:pt x="2876677" y="212850"/>
                </a:cubicBezTo>
                <a:lnTo>
                  <a:pt x="1269975" y="212850"/>
                </a:lnTo>
                <a:cubicBezTo>
                  <a:pt x="1175355" y="212850"/>
                  <a:pt x="1098652" y="308146"/>
                  <a:pt x="1098652" y="425700"/>
                </a:cubicBezTo>
                <a:lnTo>
                  <a:pt x="1098652" y="425700"/>
                </a:lnTo>
                <a:cubicBezTo>
                  <a:pt x="1098652" y="308146"/>
                  <a:pt x="1021948" y="212850"/>
                  <a:pt x="927329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8" name="Shape 2081"/>
          <p:cNvSpPr/>
          <p:nvPr/>
        </p:nvSpPr>
        <p:spPr>
          <a:xfrm>
            <a:off x="3959894" y="3116736"/>
            <a:ext cx="959127" cy="593704"/>
          </a:xfrm>
          <a:custGeom>
            <a:avLst/>
            <a:gdLst/>
            <a:ahLst/>
            <a:cxnLst/>
            <a:rect l="0" t="0" r="0" b="0"/>
            <a:pathLst>
              <a:path w="1533900" h="425700">
                <a:moveTo>
                  <a:pt x="1533900" y="0"/>
                </a:moveTo>
                <a:lnTo>
                  <a:pt x="1533900" y="0"/>
                </a:lnTo>
                <a:cubicBezTo>
                  <a:pt x="1533900" y="117554"/>
                  <a:pt x="1457196" y="212850"/>
                  <a:pt x="1362578" y="212850"/>
                </a:cubicBezTo>
                <a:lnTo>
                  <a:pt x="937475" y="212850"/>
                </a:lnTo>
                <a:cubicBezTo>
                  <a:pt x="842857" y="212850"/>
                  <a:pt x="766153" y="308146"/>
                  <a:pt x="766153" y="425700"/>
                </a:cubicBezTo>
                <a:lnTo>
                  <a:pt x="766153" y="425700"/>
                </a:lnTo>
                <a:cubicBezTo>
                  <a:pt x="766153" y="308146"/>
                  <a:pt x="689448" y="212850"/>
                  <a:pt x="594830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9" name="Rectangle 2083"/>
          <p:cNvSpPr/>
          <p:nvPr/>
        </p:nvSpPr>
        <p:spPr>
          <a:xfrm>
            <a:off x="2302544" y="3800240"/>
            <a:ext cx="1288382" cy="46453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Data</a:t>
            </a:r>
            <a:r>
              <a:rPr lang="ru-RU" sz="24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loss</a:t>
            </a:r>
            <a:endParaRPr lang="ru-RU" sz="1400" dirty="0">
              <a:solidFill>
                <a:srgbClr val="000000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2083"/>
          <p:cNvSpPr/>
          <p:nvPr/>
        </p:nvSpPr>
        <p:spPr>
          <a:xfrm>
            <a:off x="3959894" y="3785367"/>
            <a:ext cx="2136106" cy="46453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Regularization</a:t>
            </a:r>
            <a:endParaRPr lang="ru-RU" sz="1400" dirty="0">
              <a:solidFill>
                <a:srgbClr val="000000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1939700" y="2133727"/>
                <a:ext cx="3119828" cy="113082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700" y="2133727"/>
                <a:ext cx="3119828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30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850" y="4305758"/>
            <a:ext cx="4443295" cy="1854759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737606" y="2468305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Full loss</a:t>
            </a:r>
            <a:endParaRPr lang="ru-RU" sz="24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2619376" y="1357634"/>
            <a:ext cx="1614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Softmax</a:t>
            </a:r>
            <a:r>
              <a:rPr lang="en-US" sz="2400" dirty="0" smtClean="0">
                <a:solidFill>
                  <a:srgbClr val="0000FF"/>
                </a:solidFill>
              </a:rPr>
              <a:t> or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SVM</a:t>
            </a:r>
            <a:endParaRPr lang="ru-RU" sz="24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7423233" y="2521854"/>
            <a:ext cx="4319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How do we find the best W?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6144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344"/>
          <p:cNvGrpSpPr/>
          <p:nvPr/>
        </p:nvGrpSpPr>
        <p:grpSpPr>
          <a:xfrm>
            <a:off x="2088515" y="1619250"/>
            <a:ext cx="8040705" cy="3996335"/>
            <a:chOff x="0" y="0"/>
            <a:chExt cx="8040913" cy="3996651"/>
          </a:xfrm>
        </p:grpSpPr>
        <p:sp>
          <p:nvSpPr>
            <p:cNvPr id="5" name="Shape 1324"/>
            <p:cNvSpPr/>
            <p:nvPr/>
          </p:nvSpPr>
          <p:spPr>
            <a:xfrm>
              <a:off x="2274025" y="23975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1747350" y="0"/>
                  </a:move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cubicBezTo>
                    <a:pt x="3494700" y="2712385"/>
                    <a:pt x="2712385" y="3494700"/>
                    <a:pt x="1747350" y="3494700"/>
                  </a:cubicBezTo>
                  <a:cubicBezTo>
                    <a:pt x="782315" y="3494700"/>
                    <a:pt x="0" y="2712385"/>
                    <a:pt x="0" y="1747350"/>
                  </a:cubicBezTo>
                  <a:cubicBezTo>
                    <a:pt x="0" y="782315"/>
                    <a:pt x="782315" y="0"/>
                    <a:pt x="17473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1325"/>
            <p:cNvSpPr/>
            <p:nvPr/>
          </p:nvSpPr>
          <p:spPr>
            <a:xfrm>
              <a:off x="2274025" y="23975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0" y="1747350"/>
                  </a:moveTo>
                  <a:lnTo>
                    <a:pt x="0" y="1747350"/>
                  </a:lnTo>
                  <a:cubicBezTo>
                    <a:pt x="0" y="782315"/>
                    <a:pt x="782315" y="0"/>
                    <a:pt x="1747350" y="0"/>
                  </a:cubicBezTo>
                  <a:lnTo>
                    <a:pt x="1747350" y="0"/>
                  </a:ln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lnTo>
                    <a:pt x="3494700" y="1747350"/>
                  </a:lnTo>
                  <a:cubicBezTo>
                    <a:pt x="3494700" y="2712385"/>
                    <a:pt x="2712385" y="3494700"/>
                    <a:pt x="1747350" y="3494700"/>
                  </a:cubicBezTo>
                  <a:lnTo>
                    <a:pt x="1747350" y="3494700"/>
                  </a:lnTo>
                  <a:cubicBezTo>
                    <a:pt x="782315" y="3494700"/>
                    <a:pt x="0" y="2712385"/>
                    <a:pt x="0" y="174735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" name="Rectangle 1326"/>
            <p:cNvSpPr/>
            <p:nvPr/>
          </p:nvSpPr>
          <p:spPr>
            <a:xfrm>
              <a:off x="3936692" y="1437974"/>
              <a:ext cx="224583" cy="9057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4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Shape 1328"/>
            <p:cNvSpPr/>
            <p:nvPr/>
          </p:nvSpPr>
          <p:spPr>
            <a:xfrm>
              <a:off x="0" y="2541973"/>
              <a:ext cx="2301609" cy="777327"/>
            </a:xfrm>
            <a:custGeom>
              <a:avLst/>
              <a:gdLst/>
              <a:ahLst/>
              <a:cxnLst/>
              <a:rect l="0" t="0" r="0" b="0"/>
              <a:pathLst>
                <a:path w="2301609" h="777327">
                  <a:moveTo>
                    <a:pt x="0" y="777327"/>
                  </a:moveTo>
                  <a:lnTo>
                    <a:pt x="2301609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1329"/>
            <p:cNvSpPr/>
            <p:nvPr/>
          </p:nvSpPr>
          <p:spPr>
            <a:xfrm>
              <a:off x="2291541" y="2512162"/>
              <a:ext cx="91974" cy="59623"/>
            </a:xfrm>
            <a:custGeom>
              <a:avLst/>
              <a:gdLst/>
              <a:ahLst/>
              <a:cxnLst/>
              <a:rect l="0" t="0" r="0" b="0"/>
              <a:pathLst>
                <a:path w="91974" h="59623">
                  <a:moveTo>
                    <a:pt x="0" y="0"/>
                  </a:moveTo>
                  <a:lnTo>
                    <a:pt x="91974" y="2149"/>
                  </a:lnTo>
                  <a:lnTo>
                    <a:pt x="20137" y="59623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331"/>
            <p:cNvSpPr/>
            <p:nvPr/>
          </p:nvSpPr>
          <p:spPr>
            <a:xfrm>
              <a:off x="287250" y="0"/>
              <a:ext cx="2089025" cy="888849"/>
            </a:xfrm>
            <a:custGeom>
              <a:avLst/>
              <a:gdLst/>
              <a:ahLst/>
              <a:cxnLst/>
              <a:rect l="0" t="0" r="0" b="0"/>
              <a:pathLst>
                <a:path w="2089025" h="888849">
                  <a:moveTo>
                    <a:pt x="0" y="0"/>
                  </a:moveTo>
                  <a:lnTo>
                    <a:pt x="2089025" y="888849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332"/>
            <p:cNvSpPr/>
            <p:nvPr/>
          </p:nvSpPr>
          <p:spPr>
            <a:xfrm>
              <a:off x="2363955" y="859896"/>
              <a:ext cx="91869" cy="62801"/>
            </a:xfrm>
            <a:custGeom>
              <a:avLst/>
              <a:gdLst/>
              <a:ahLst/>
              <a:cxnLst/>
              <a:rect l="0" t="0" r="0" b="0"/>
              <a:pathLst>
                <a:path w="91869" h="62801">
                  <a:moveTo>
                    <a:pt x="24639" y="0"/>
                  </a:moveTo>
                  <a:lnTo>
                    <a:pt x="91869" y="62801"/>
                  </a:lnTo>
                  <a:lnTo>
                    <a:pt x="0" y="57907"/>
                  </a:lnTo>
                  <a:lnTo>
                    <a:pt x="24639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334"/>
            <p:cNvSpPr/>
            <p:nvPr/>
          </p:nvSpPr>
          <p:spPr>
            <a:xfrm>
              <a:off x="5768725" y="1771325"/>
              <a:ext cx="2160000" cy="0"/>
            </a:xfrm>
            <a:custGeom>
              <a:avLst/>
              <a:gdLst/>
              <a:ahLst/>
              <a:cxnLst/>
              <a:rect l="0" t="0" r="0" b="0"/>
              <a:pathLst>
                <a:path w="2160000">
                  <a:moveTo>
                    <a:pt x="0" y="0"/>
                  </a:moveTo>
                  <a:lnTo>
                    <a:pt x="216000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335"/>
            <p:cNvSpPr/>
            <p:nvPr/>
          </p:nvSpPr>
          <p:spPr>
            <a:xfrm>
              <a:off x="7928726" y="1739860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0" y="0"/>
                  </a:moveTo>
                  <a:lnTo>
                    <a:pt x="86451" y="31465"/>
                  </a:lnTo>
                  <a:lnTo>
                    <a:pt x="0" y="62931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4" name="Picture 134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98188" y="2590250"/>
              <a:ext cx="295275" cy="361950"/>
            </a:xfrm>
            <a:prstGeom prst="rect">
              <a:avLst/>
            </a:prstGeom>
          </p:spPr>
        </p:pic>
        <p:sp>
          <p:nvSpPr>
            <p:cNvPr id="15" name="Shape 1343"/>
            <p:cNvSpPr/>
            <p:nvPr/>
          </p:nvSpPr>
          <p:spPr>
            <a:xfrm>
              <a:off x="588663" y="2580725"/>
              <a:ext cx="314325" cy="381000"/>
            </a:xfrm>
            <a:custGeom>
              <a:avLst/>
              <a:gdLst/>
              <a:ahLst/>
              <a:cxnLst/>
              <a:rect l="0" t="0" r="0" b="0"/>
              <a:pathLst>
                <a:path w="314325" h="381000">
                  <a:moveTo>
                    <a:pt x="0" y="0"/>
                  </a:moveTo>
                  <a:lnTo>
                    <a:pt x="314325" y="0"/>
                  </a:lnTo>
                  <a:lnTo>
                    <a:pt x="314325" y="381000"/>
                  </a:lnTo>
                  <a:lnTo>
                    <a:pt x="0" y="3810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6" name="Picture 134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543763" y="1287925"/>
              <a:ext cx="352425" cy="304800"/>
            </a:xfrm>
            <a:prstGeom prst="rect">
              <a:avLst/>
            </a:prstGeom>
          </p:spPr>
        </p:pic>
        <p:sp>
          <p:nvSpPr>
            <p:cNvPr id="17" name="Shape 1347"/>
            <p:cNvSpPr/>
            <p:nvPr/>
          </p:nvSpPr>
          <p:spPr>
            <a:xfrm>
              <a:off x="6534238" y="1278400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1349"/>
            <p:cNvSpPr/>
            <p:nvPr/>
          </p:nvSpPr>
          <p:spPr>
            <a:xfrm>
              <a:off x="5883238" y="1962850"/>
              <a:ext cx="2111700" cy="0"/>
            </a:xfrm>
            <a:custGeom>
              <a:avLst/>
              <a:gdLst/>
              <a:ahLst/>
              <a:cxnLst/>
              <a:rect l="0" t="0" r="0" b="0"/>
              <a:pathLst>
                <a:path w="2111700">
                  <a:moveTo>
                    <a:pt x="2111700" y="0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1350"/>
            <p:cNvSpPr/>
            <p:nvPr/>
          </p:nvSpPr>
          <p:spPr>
            <a:xfrm>
              <a:off x="5796787" y="1931385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86451" y="0"/>
                  </a:moveTo>
                  <a:lnTo>
                    <a:pt x="86451" y="62931"/>
                  </a:lnTo>
                  <a:lnTo>
                    <a:pt x="0" y="31465"/>
                  </a:lnTo>
                  <a:lnTo>
                    <a:pt x="86451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0" name="Picture 13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462813" y="2084413"/>
              <a:ext cx="514350" cy="676275"/>
            </a:xfrm>
            <a:prstGeom prst="rect">
              <a:avLst/>
            </a:prstGeom>
          </p:spPr>
        </p:pic>
        <p:sp>
          <p:nvSpPr>
            <p:cNvPr id="21" name="Shape 1354"/>
            <p:cNvSpPr/>
            <p:nvPr/>
          </p:nvSpPr>
          <p:spPr>
            <a:xfrm>
              <a:off x="6453288" y="2074888"/>
              <a:ext cx="533400" cy="695325"/>
            </a:xfrm>
            <a:custGeom>
              <a:avLst/>
              <a:gdLst/>
              <a:ahLst/>
              <a:cxnLst/>
              <a:rect l="0" t="0" r="0" b="0"/>
              <a:pathLst>
                <a:path w="533400" h="695325">
                  <a:moveTo>
                    <a:pt x="0" y="0"/>
                  </a:moveTo>
                  <a:lnTo>
                    <a:pt x="533400" y="0"/>
                  </a:lnTo>
                  <a:lnTo>
                    <a:pt x="533400" y="695325"/>
                  </a:lnTo>
                  <a:lnTo>
                    <a:pt x="0" y="69532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2" name="Picture 135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696587" y="819663"/>
              <a:ext cx="485775" cy="638175"/>
            </a:xfrm>
            <a:prstGeom prst="rect">
              <a:avLst/>
            </a:prstGeom>
          </p:spPr>
        </p:pic>
        <p:sp>
          <p:nvSpPr>
            <p:cNvPr id="23" name="Shape 1358"/>
            <p:cNvSpPr/>
            <p:nvPr/>
          </p:nvSpPr>
          <p:spPr>
            <a:xfrm>
              <a:off x="2687062" y="810138"/>
              <a:ext cx="504825" cy="657225"/>
            </a:xfrm>
            <a:custGeom>
              <a:avLst/>
              <a:gdLst/>
              <a:ahLst/>
              <a:cxnLst/>
              <a:rect l="0" t="0" r="0" b="0"/>
              <a:pathLst>
                <a:path w="504825" h="657225">
                  <a:moveTo>
                    <a:pt x="0" y="0"/>
                  </a:moveTo>
                  <a:lnTo>
                    <a:pt x="504825" y="0"/>
                  </a:lnTo>
                  <a:lnTo>
                    <a:pt x="504825" y="657225"/>
                  </a:lnTo>
                  <a:lnTo>
                    <a:pt x="0" y="65722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4" name="Picture 1361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696587" y="2022263"/>
              <a:ext cx="409575" cy="704850"/>
            </a:xfrm>
            <a:prstGeom prst="rect">
              <a:avLst/>
            </a:prstGeom>
          </p:spPr>
        </p:pic>
        <p:sp>
          <p:nvSpPr>
            <p:cNvPr id="25" name="Shape 1362"/>
            <p:cNvSpPr/>
            <p:nvPr/>
          </p:nvSpPr>
          <p:spPr>
            <a:xfrm>
              <a:off x="2687062" y="2012738"/>
              <a:ext cx="428625" cy="723900"/>
            </a:xfrm>
            <a:custGeom>
              <a:avLst/>
              <a:gdLst/>
              <a:ahLst/>
              <a:cxnLst/>
              <a:rect l="0" t="0" r="0" b="0"/>
              <a:pathLst>
                <a:path w="428625" h="723900">
                  <a:moveTo>
                    <a:pt x="0" y="0"/>
                  </a:moveTo>
                  <a:lnTo>
                    <a:pt x="428625" y="0"/>
                  </a:lnTo>
                  <a:lnTo>
                    <a:pt x="428625" y="723900"/>
                  </a:lnTo>
                  <a:lnTo>
                    <a:pt x="0" y="7239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Rectangle 1364"/>
            <p:cNvSpPr/>
            <p:nvPr/>
          </p:nvSpPr>
          <p:spPr>
            <a:xfrm>
              <a:off x="3328825" y="521136"/>
              <a:ext cx="2009996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“local gradient”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7" name="Picture 1367"/>
            <p:cNvPicPr/>
            <p:nvPr/>
          </p:nvPicPr>
          <p:blipFill>
            <a:blip r:embed="rId7"/>
            <a:stretch>
              <a:fillRect/>
            </a:stretch>
          </p:blipFill>
          <p:spPr>
            <a:xfrm rot="1599976">
              <a:off x="152400" y="655887"/>
              <a:ext cx="2019300" cy="723900"/>
            </a:xfrm>
            <a:prstGeom prst="rect">
              <a:avLst/>
            </a:prstGeom>
          </p:spPr>
        </p:pic>
        <p:sp>
          <p:nvSpPr>
            <p:cNvPr id="28" name="Shape 1369"/>
            <p:cNvSpPr/>
            <p:nvPr/>
          </p:nvSpPr>
          <p:spPr>
            <a:xfrm>
              <a:off x="82565" y="270766"/>
              <a:ext cx="811200" cy="833100"/>
            </a:xfrm>
            <a:custGeom>
              <a:avLst/>
              <a:gdLst/>
              <a:ahLst/>
              <a:cxnLst/>
              <a:rect l="0" t="0" r="0" b="0"/>
              <a:pathLst>
                <a:path w="811200" h="833100">
                  <a:moveTo>
                    <a:pt x="281400" y="0"/>
                  </a:moveTo>
                  <a:lnTo>
                    <a:pt x="811200" y="260400"/>
                  </a:lnTo>
                  <a:lnTo>
                    <a:pt x="529800" y="833100"/>
                  </a:lnTo>
                  <a:lnTo>
                    <a:pt x="0" y="5727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9" name="Picture 1372"/>
            <p:cNvPicPr/>
            <p:nvPr/>
          </p:nvPicPr>
          <p:blipFill>
            <a:blip r:embed="rId8"/>
            <a:stretch>
              <a:fillRect/>
            </a:stretch>
          </p:blipFill>
          <p:spPr>
            <a:xfrm rot="-1120750">
              <a:off x="561800" y="3021524"/>
              <a:ext cx="2009775" cy="714375"/>
            </a:xfrm>
            <a:prstGeom prst="rect">
              <a:avLst/>
            </a:prstGeom>
          </p:spPr>
        </p:pic>
        <p:sp>
          <p:nvSpPr>
            <p:cNvPr id="30" name="Shape 1374"/>
            <p:cNvSpPr/>
            <p:nvPr/>
          </p:nvSpPr>
          <p:spPr>
            <a:xfrm>
              <a:off x="493749" y="3200451"/>
              <a:ext cx="766800" cy="796200"/>
            </a:xfrm>
            <a:custGeom>
              <a:avLst/>
              <a:gdLst/>
              <a:ahLst/>
              <a:cxnLst/>
              <a:rect l="0" t="0" r="0" b="0"/>
              <a:pathLst>
                <a:path w="766800" h="796200">
                  <a:moveTo>
                    <a:pt x="0" y="193200"/>
                  </a:moveTo>
                  <a:lnTo>
                    <a:pt x="557700" y="0"/>
                  </a:lnTo>
                  <a:lnTo>
                    <a:pt x="766800" y="603000"/>
                  </a:lnTo>
                  <a:lnTo>
                    <a:pt x="209100" y="7962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1376"/>
            <p:cNvSpPr/>
            <p:nvPr/>
          </p:nvSpPr>
          <p:spPr>
            <a:xfrm>
              <a:off x="351637" y="183040"/>
              <a:ext cx="2049988" cy="886435"/>
            </a:xfrm>
            <a:custGeom>
              <a:avLst/>
              <a:gdLst/>
              <a:ahLst/>
              <a:cxnLst/>
              <a:rect l="0" t="0" r="0" b="0"/>
              <a:pathLst>
                <a:path w="2049988" h="886435">
                  <a:moveTo>
                    <a:pt x="2049988" y="886435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1377"/>
            <p:cNvSpPr/>
            <p:nvPr/>
          </p:nvSpPr>
          <p:spPr>
            <a:xfrm>
              <a:off x="272287" y="148728"/>
              <a:ext cx="91839" cy="63193"/>
            </a:xfrm>
            <a:custGeom>
              <a:avLst/>
              <a:gdLst/>
              <a:ahLst/>
              <a:cxnLst/>
              <a:rect l="0" t="0" r="0" b="0"/>
              <a:pathLst>
                <a:path w="91839" h="63193">
                  <a:moveTo>
                    <a:pt x="0" y="0"/>
                  </a:moveTo>
                  <a:lnTo>
                    <a:pt x="91839" y="5431"/>
                  </a:lnTo>
                  <a:lnTo>
                    <a:pt x="66862" y="63193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1379"/>
            <p:cNvSpPr/>
            <p:nvPr/>
          </p:nvSpPr>
          <p:spPr>
            <a:xfrm>
              <a:off x="148264" y="2634325"/>
              <a:ext cx="2309636" cy="795863"/>
            </a:xfrm>
            <a:custGeom>
              <a:avLst/>
              <a:gdLst/>
              <a:ahLst/>
              <a:cxnLst/>
              <a:rect l="0" t="0" r="0" b="0"/>
              <a:pathLst>
                <a:path w="2309636" h="795863">
                  <a:moveTo>
                    <a:pt x="2309636" y="0"/>
                  </a:moveTo>
                  <a:lnTo>
                    <a:pt x="0" y="795863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1380"/>
            <p:cNvSpPr/>
            <p:nvPr/>
          </p:nvSpPr>
          <p:spPr>
            <a:xfrm>
              <a:off x="66530" y="3400439"/>
              <a:ext cx="91985" cy="59498"/>
            </a:xfrm>
            <a:custGeom>
              <a:avLst/>
              <a:gdLst/>
              <a:ahLst/>
              <a:cxnLst/>
              <a:rect l="0" t="0" r="0" b="0"/>
              <a:pathLst>
                <a:path w="91985" h="59498">
                  <a:moveTo>
                    <a:pt x="71483" y="0"/>
                  </a:moveTo>
                  <a:lnTo>
                    <a:pt x="91985" y="59498"/>
                  </a:lnTo>
                  <a:lnTo>
                    <a:pt x="0" y="57913"/>
                  </a:lnTo>
                  <a:lnTo>
                    <a:pt x="71483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Rectangle 1382"/>
            <p:cNvSpPr/>
            <p:nvPr/>
          </p:nvSpPr>
          <p:spPr>
            <a:xfrm>
              <a:off x="6096151" y="3178986"/>
              <a:ext cx="1944762" cy="5283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8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gradients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6" name="Group 28308"/>
          <p:cNvGrpSpPr/>
          <p:nvPr/>
        </p:nvGrpSpPr>
        <p:grpSpPr>
          <a:xfrm>
            <a:off x="2653885" y="1257520"/>
            <a:ext cx="371475" cy="323850"/>
            <a:chOff x="0" y="0"/>
            <a:chExt cx="371475" cy="323850"/>
          </a:xfrm>
        </p:grpSpPr>
        <p:pic>
          <p:nvPicPr>
            <p:cNvPr id="37" name="Picture 28309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9525" y="9525"/>
              <a:ext cx="352425" cy="304800"/>
            </a:xfrm>
            <a:prstGeom prst="rect">
              <a:avLst/>
            </a:prstGeom>
          </p:spPr>
        </p:pic>
        <p:sp>
          <p:nvSpPr>
            <p:cNvPr id="38" name="Shape 28310"/>
            <p:cNvSpPr/>
            <p:nvPr/>
          </p:nvSpPr>
          <p:spPr>
            <a:xfrm>
              <a:off x="0" y="0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990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217"/>
          <p:cNvGrpSpPr/>
          <p:nvPr/>
        </p:nvGrpSpPr>
        <p:grpSpPr>
          <a:xfrm>
            <a:off x="1375410" y="1162050"/>
            <a:ext cx="8743018" cy="5143501"/>
            <a:chOff x="0" y="0"/>
            <a:chExt cx="8743088" cy="5143501"/>
          </a:xfrm>
        </p:grpSpPr>
        <p:sp>
          <p:nvSpPr>
            <p:cNvPr id="5" name="Shape 1397"/>
            <p:cNvSpPr/>
            <p:nvPr/>
          </p:nvSpPr>
          <p:spPr>
            <a:xfrm>
              <a:off x="2976200" y="494750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1747350" y="0"/>
                  </a:move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cubicBezTo>
                    <a:pt x="3494700" y="2712385"/>
                    <a:pt x="2712385" y="3494700"/>
                    <a:pt x="1747350" y="3494700"/>
                  </a:cubicBezTo>
                  <a:cubicBezTo>
                    <a:pt x="782315" y="3494700"/>
                    <a:pt x="0" y="2712385"/>
                    <a:pt x="0" y="1747350"/>
                  </a:cubicBezTo>
                  <a:cubicBezTo>
                    <a:pt x="0" y="782315"/>
                    <a:pt x="782315" y="0"/>
                    <a:pt x="17473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1398"/>
            <p:cNvSpPr/>
            <p:nvPr/>
          </p:nvSpPr>
          <p:spPr>
            <a:xfrm>
              <a:off x="2976200" y="494750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0" y="1747350"/>
                  </a:moveTo>
                  <a:lnTo>
                    <a:pt x="0" y="1747350"/>
                  </a:lnTo>
                  <a:cubicBezTo>
                    <a:pt x="0" y="782315"/>
                    <a:pt x="782315" y="0"/>
                    <a:pt x="1747350" y="0"/>
                  </a:cubicBezTo>
                  <a:lnTo>
                    <a:pt x="1747350" y="0"/>
                  </a:ln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lnTo>
                    <a:pt x="3494700" y="1747350"/>
                  </a:lnTo>
                  <a:cubicBezTo>
                    <a:pt x="3494700" y="2712385"/>
                    <a:pt x="2712385" y="3494700"/>
                    <a:pt x="1747350" y="3494700"/>
                  </a:cubicBezTo>
                  <a:lnTo>
                    <a:pt x="1747350" y="3494700"/>
                  </a:lnTo>
                  <a:cubicBezTo>
                    <a:pt x="782315" y="3494700"/>
                    <a:pt x="0" y="2712385"/>
                    <a:pt x="0" y="174735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" name="Rectangle 1399"/>
            <p:cNvSpPr/>
            <p:nvPr/>
          </p:nvSpPr>
          <p:spPr>
            <a:xfrm>
              <a:off x="4638867" y="1908749"/>
              <a:ext cx="224583" cy="9057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4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Shape 1401"/>
            <p:cNvSpPr/>
            <p:nvPr/>
          </p:nvSpPr>
          <p:spPr>
            <a:xfrm>
              <a:off x="702175" y="3012748"/>
              <a:ext cx="2301609" cy="777327"/>
            </a:xfrm>
            <a:custGeom>
              <a:avLst/>
              <a:gdLst/>
              <a:ahLst/>
              <a:cxnLst/>
              <a:rect l="0" t="0" r="0" b="0"/>
              <a:pathLst>
                <a:path w="2301609" h="777327">
                  <a:moveTo>
                    <a:pt x="0" y="777327"/>
                  </a:moveTo>
                  <a:lnTo>
                    <a:pt x="2301609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1402"/>
            <p:cNvSpPr/>
            <p:nvPr/>
          </p:nvSpPr>
          <p:spPr>
            <a:xfrm>
              <a:off x="2993716" y="2982937"/>
              <a:ext cx="91974" cy="59623"/>
            </a:xfrm>
            <a:custGeom>
              <a:avLst/>
              <a:gdLst/>
              <a:ahLst/>
              <a:cxnLst/>
              <a:rect l="0" t="0" r="0" b="0"/>
              <a:pathLst>
                <a:path w="91974" h="59623">
                  <a:moveTo>
                    <a:pt x="0" y="0"/>
                  </a:moveTo>
                  <a:lnTo>
                    <a:pt x="91974" y="2149"/>
                  </a:lnTo>
                  <a:lnTo>
                    <a:pt x="20137" y="59623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404"/>
            <p:cNvSpPr/>
            <p:nvPr/>
          </p:nvSpPr>
          <p:spPr>
            <a:xfrm>
              <a:off x="989425" y="470775"/>
              <a:ext cx="2089025" cy="888849"/>
            </a:xfrm>
            <a:custGeom>
              <a:avLst/>
              <a:gdLst/>
              <a:ahLst/>
              <a:cxnLst/>
              <a:rect l="0" t="0" r="0" b="0"/>
              <a:pathLst>
                <a:path w="2089025" h="888849">
                  <a:moveTo>
                    <a:pt x="0" y="0"/>
                  </a:moveTo>
                  <a:lnTo>
                    <a:pt x="2089025" y="888849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405"/>
            <p:cNvSpPr/>
            <p:nvPr/>
          </p:nvSpPr>
          <p:spPr>
            <a:xfrm>
              <a:off x="3066130" y="1330671"/>
              <a:ext cx="91869" cy="62801"/>
            </a:xfrm>
            <a:custGeom>
              <a:avLst/>
              <a:gdLst/>
              <a:ahLst/>
              <a:cxnLst/>
              <a:rect l="0" t="0" r="0" b="0"/>
              <a:pathLst>
                <a:path w="91869" h="62801">
                  <a:moveTo>
                    <a:pt x="24639" y="0"/>
                  </a:moveTo>
                  <a:lnTo>
                    <a:pt x="91869" y="62801"/>
                  </a:lnTo>
                  <a:lnTo>
                    <a:pt x="0" y="57907"/>
                  </a:lnTo>
                  <a:lnTo>
                    <a:pt x="24639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407"/>
            <p:cNvSpPr/>
            <p:nvPr/>
          </p:nvSpPr>
          <p:spPr>
            <a:xfrm>
              <a:off x="6470900" y="2242100"/>
              <a:ext cx="2160000" cy="0"/>
            </a:xfrm>
            <a:custGeom>
              <a:avLst/>
              <a:gdLst/>
              <a:ahLst/>
              <a:cxnLst/>
              <a:rect l="0" t="0" r="0" b="0"/>
              <a:pathLst>
                <a:path w="2160000">
                  <a:moveTo>
                    <a:pt x="0" y="0"/>
                  </a:moveTo>
                  <a:lnTo>
                    <a:pt x="216000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408"/>
            <p:cNvSpPr/>
            <p:nvPr/>
          </p:nvSpPr>
          <p:spPr>
            <a:xfrm>
              <a:off x="8630900" y="2210635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0" y="0"/>
                  </a:moveTo>
                  <a:lnTo>
                    <a:pt x="86451" y="31465"/>
                  </a:lnTo>
                  <a:lnTo>
                    <a:pt x="0" y="62931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4" name="Picture 141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00363" y="3061025"/>
              <a:ext cx="295275" cy="361950"/>
            </a:xfrm>
            <a:prstGeom prst="rect">
              <a:avLst/>
            </a:prstGeom>
          </p:spPr>
        </p:pic>
        <p:sp>
          <p:nvSpPr>
            <p:cNvPr id="15" name="Shape 1416"/>
            <p:cNvSpPr/>
            <p:nvPr/>
          </p:nvSpPr>
          <p:spPr>
            <a:xfrm>
              <a:off x="1290838" y="3051500"/>
              <a:ext cx="314325" cy="381000"/>
            </a:xfrm>
            <a:custGeom>
              <a:avLst/>
              <a:gdLst/>
              <a:ahLst/>
              <a:cxnLst/>
              <a:rect l="0" t="0" r="0" b="0"/>
              <a:pathLst>
                <a:path w="314325" h="381000">
                  <a:moveTo>
                    <a:pt x="0" y="0"/>
                  </a:moveTo>
                  <a:lnTo>
                    <a:pt x="314325" y="0"/>
                  </a:lnTo>
                  <a:lnTo>
                    <a:pt x="314325" y="381000"/>
                  </a:lnTo>
                  <a:lnTo>
                    <a:pt x="0" y="3810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6" name="Picture 14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245938" y="1758700"/>
              <a:ext cx="352425" cy="304800"/>
            </a:xfrm>
            <a:prstGeom prst="rect">
              <a:avLst/>
            </a:prstGeom>
          </p:spPr>
        </p:pic>
        <p:sp>
          <p:nvSpPr>
            <p:cNvPr id="17" name="Shape 1420"/>
            <p:cNvSpPr/>
            <p:nvPr/>
          </p:nvSpPr>
          <p:spPr>
            <a:xfrm>
              <a:off x="7236413" y="1749175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1422"/>
            <p:cNvSpPr/>
            <p:nvPr/>
          </p:nvSpPr>
          <p:spPr>
            <a:xfrm>
              <a:off x="6585413" y="2433625"/>
              <a:ext cx="2111700" cy="0"/>
            </a:xfrm>
            <a:custGeom>
              <a:avLst/>
              <a:gdLst/>
              <a:ahLst/>
              <a:cxnLst/>
              <a:rect l="0" t="0" r="0" b="0"/>
              <a:pathLst>
                <a:path w="2111700">
                  <a:moveTo>
                    <a:pt x="2111700" y="0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1423"/>
            <p:cNvSpPr/>
            <p:nvPr/>
          </p:nvSpPr>
          <p:spPr>
            <a:xfrm>
              <a:off x="6498962" y="2402160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86451" y="0"/>
                  </a:moveTo>
                  <a:lnTo>
                    <a:pt x="86451" y="62931"/>
                  </a:lnTo>
                  <a:lnTo>
                    <a:pt x="0" y="31465"/>
                  </a:lnTo>
                  <a:lnTo>
                    <a:pt x="86451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0" name="Picture 142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164988" y="2555188"/>
              <a:ext cx="514350" cy="676275"/>
            </a:xfrm>
            <a:prstGeom prst="rect">
              <a:avLst/>
            </a:prstGeom>
          </p:spPr>
        </p:pic>
        <p:sp>
          <p:nvSpPr>
            <p:cNvPr id="21" name="Shape 1427"/>
            <p:cNvSpPr/>
            <p:nvPr/>
          </p:nvSpPr>
          <p:spPr>
            <a:xfrm>
              <a:off x="7155463" y="2545663"/>
              <a:ext cx="533400" cy="695325"/>
            </a:xfrm>
            <a:custGeom>
              <a:avLst/>
              <a:gdLst/>
              <a:ahLst/>
              <a:cxnLst/>
              <a:rect l="0" t="0" r="0" b="0"/>
              <a:pathLst>
                <a:path w="533400" h="695325">
                  <a:moveTo>
                    <a:pt x="0" y="0"/>
                  </a:moveTo>
                  <a:lnTo>
                    <a:pt x="533400" y="0"/>
                  </a:lnTo>
                  <a:lnTo>
                    <a:pt x="533400" y="695325"/>
                  </a:lnTo>
                  <a:lnTo>
                    <a:pt x="0" y="69532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2" name="Picture 143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398762" y="1290438"/>
              <a:ext cx="485775" cy="638175"/>
            </a:xfrm>
            <a:prstGeom prst="rect">
              <a:avLst/>
            </a:prstGeom>
          </p:spPr>
        </p:pic>
        <p:sp>
          <p:nvSpPr>
            <p:cNvPr id="23" name="Shape 1431"/>
            <p:cNvSpPr/>
            <p:nvPr/>
          </p:nvSpPr>
          <p:spPr>
            <a:xfrm>
              <a:off x="3389237" y="1280913"/>
              <a:ext cx="504825" cy="657225"/>
            </a:xfrm>
            <a:custGeom>
              <a:avLst/>
              <a:gdLst/>
              <a:ahLst/>
              <a:cxnLst/>
              <a:rect l="0" t="0" r="0" b="0"/>
              <a:pathLst>
                <a:path w="504825" h="657225">
                  <a:moveTo>
                    <a:pt x="0" y="0"/>
                  </a:moveTo>
                  <a:lnTo>
                    <a:pt x="504825" y="0"/>
                  </a:lnTo>
                  <a:lnTo>
                    <a:pt x="504825" y="657225"/>
                  </a:lnTo>
                  <a:lnTo>
                    <a:pt x="0" y="65722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4" name="Picture 1434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398762" y="2493038"/>
              <a:ext cx="409575" cy="704850"/>
            </a:xfrm>
            <a:prstGeom prst="rect">
              <a:avLst/>
            </a:prstGeom>
          </p:spPr>
        </p:pic>
        <p:sp>
          <p:nvSpPr>
            <p:cNvPr id="25" name="Shape 1435"/>
            <p:cNvSpPr/>
            <p:nvPr/>
          </p:nvSpPr>
          <p:spPr>
            <a:xfrm>
              <a:off x="3389237" y="2483513"/>
              <a:ext cx="428625" cy="723900"/>
            </a:xfrm>
            <a:custGeom>
              <a:avLst/>
              <a:gdLst/>
              <a:ahLst/>
              <a:cxnLst/>
              <a:rect l="0" t="0" r="0" b="0"/>
              <a:pathLst>
                <a:path w="428625" h="723900">
                  <a:moveTo>
                    <a:pt x="0" y="0"/>
                  </a:moveTo>
                  <a:lnTo>
                    <a:pt x="428625" y="0"/>
                  </a:lnTo>
                  <a:lnTo>
                    <a:pt x="428625" y="723900"/>
                  </a:lnTo>
                  <a:lnTo>
                    <a:pt x="0" y="7239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Rectangle 1437"/>
            <p:cNvSpPr/>
            <p:nvPr/>
          </p:nvSpPr>
          <p:spPr>
            <a:xfrm>
              <a:off x="4031000" y="991911"/>
              <a:ext cx="2009996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“local gradient”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7" name="Picture 1440"/>
            <p:cNvPicPr/>
            <p:nvPr/>
          </p:nvPicPr>
          <p:blipFill>
            <a:blip r:embed="rId7"/>
            <a:stretch>
              <a:fillRect/>
            </a:stretch>
          </p:blipFill>
          <p:spPr>
            <a:xfrm rot="1599976">
              <a:off x="854575" y="1126662"/>
              <a:ext cx="2019300" cy="723900"/>
            </a:xfrm>
            <a:prstGeom prst="rect">
              <a:avLst/>
            </a:prstGeom>
          </p:spPr>
        </p:pic>
        <p:sp>
          <p:nvSpPr>
            <p:cNvPr id="28" name="Shape 1442"/>
            <p:cNvSpPr/>
            <p:nvPr/>
          </p:nvSpPr>
          <p:spPr>
            <a:xfrm>
              <a:off x="784740" y="741541"/>
              <a:ext cx="811200" cy="833100"/>
            </a:xfrm>
            <a:custGeom>
              <a:avLst/>
              <a:gdLst/>
              <a:ahLst/>
              <a:cxnLst/>
              <a:rect l="0" t="0" r="0" b="0"/>
              <a:pathLst>
                <a:path w="811200" h="833100">
                  <a:moveTo>
                    <a:pt x="281400" y="0"/>
                  </a:moveTo>
                  <a:lnTo>
                    <a:pt x="811200" y="260400"/>
                  </a:lnTo>
                  <a:lnTo>
                    <a:pt x="529800" y="833100"/>
                  </a:lnTo>
                  <a:lnTo>
                    <a:pt x="0" y="5727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9" name="Picture 1445"/>
            <p:cNvPicPr/>
            <p:nvPr/>
          </p:nvPicPr>
          <p:blipFill>
            <a:blip r:embed="rId8"/>
            <a:stretch>
              <a:fillRect/>
            </a:stretch>
          </p:blipFill>
          <p:spPr>
            <a:xfrm rot="-1120750">
              <a:off x="1263975" y="3492299"/>
              <a:ext cx="2009775" cy="714375"/>
            </a:xfrm>
            <a:prstGeom prst="rect">
              <a:avLst/>
            </a:prstGeom>
          </p:spPr>
        </p:pic>
        <p:sp>
          <p:nvSpPr>
            <p:cNvPr id="30" name="Shape 1447"/>
            <p:cNvSpPr/>
            <p:nvPr/>
          </p:nvSpPr>
          <p:spPr>
            <a:xfrm>
              <a:off x="1195925" y="3671226"/>
              <a:ext cx="766800" cy="796200"/>
            </a:xfrm>
            <a:custGeom>
              <a:avLst/>
              <a:gdLst/>
              <a:ahLst/>
              <a:cxnLst/>
              <a:rect l="0" t="0" r="0" b="0"/>
              <a:pathLst>
                <a:path w="766800" h="796200">
                  <a:moveTo>
                    <a:pt x="0" y="193200"/>
                  </a:moveTo>
                  <a:lnTo>
                    <a:pt x="557700" y="0"/>
                  </a:lnTo>
                  <a:lnTo>
                    <a:pt x="766800" y="603000"/>
                  </a:lnTo>
                  <a:lnTo>
                    <a:pt x="209100" y="7962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1448"/>
            <p:cNvSpPr/>
            <p:nvPr/>
          </p:nvSpPr>
          <p:spPr>
            <a:xfrm>
              <a:off x="0" y="0"/>
              <a:ext cx="1118273" cy="1124454"/>
            </a:xfrm>
            <a:custGeom>
              <a:avLst/>
              <a:gdLst/>
              <a:ahLst/>
              <a:cxnLst/>
              <a:rect l="0" t="0" r="0" b="0"/>
              <a:pathLst>
                <a:path w="1118273" h="1124454">
                  <a:moveTo>
                    <a:pt x="0" y="0"/>
                  </a:moveTo>
                  <a:lnTo>
                    <a:pt x="1118273" y="0"/>
                  </a:lnTo>
                  <a:lnTo>
                    <a:pt x="1065185" y="145048"/>
                  </a:lnTo>
                  <a:cubicBezTo>
                    <a:pt x="888343" y="563148"/>
                    <a:pt x="553398" y="898093"/>
                    <a:pt x="135297" y="1074935"/>
                  </a:cubicBezTo>
                  <a:lnTo>
                    <a:pt x="0" y="112445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1449"/>
            <p:cNvSpPr/>
            <p:nvPr/>
          </p:nvSpPr>
          <p:spPr>
            <a:xfrm>
              <a:off x="0" y="0"/>
              <a:ext cx="1118273" cy="1124454"/>
            </a:xfrm>
            <a:custGeom>
              <a:avLst/>
              <a:gdLst/>
              <a:ahLst/>
              <a:cxnLst/>
              <a:rect l="0" t="0" r="0" b="0"/>
              <a:pathLst>
                <a:path w="1118273" h="1124454">
                  <a:moveTo>
                    <a:pt x="0" y="1124454"/>
                  </a:moveTo>
                  <a:lnTo>
                    <a:pt x="135297" y="1074935"/>
                  </a:lnTo>
                  <a:cubicBezTo>
                    <a:pt x="553398" y="898093"/>
                    <a:pt x="888343" y="563148"/>
                    <a:pt x="1065185" y="145048"/>
                  </a:cubicBezTo>
                  <a:lnTo>
                    <a:pt x="1118273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1450"/>
            <p:cNvSpPr/>
            <p:nvPr/>
          </p:nvSpPr>
          <p:spPr>
            <a:xfrm>
              <a:off x="0" y="2975950"/>
              <a:ext cx="702175" cy="2167551"/>
            </a:xfrm>
            <a:custGeom>
              <a:avLst/>
              <a:gdLst/>
              <a:ahLst/>
              <a:cxnLst/>
              <a:rect l="0" t="0" r="0" b="0"/>
              <a:pathLst>
                <a:path w="702175" h="2167551">
                  <a:moveTo>
                    <a:pt x="0" y="0"/>
                  </a:moveTo>
                  <a:lnTo>
                    <a:pt x="62222" y="46063"/>
                  </a:lnTo>
                  <a:cubicBezTo>
                    <a:pt x="106641" y="82458"/>
                    <a:pt x="149427" y="121176"/>
                    <a:pt x="190388" y="162137"/>
                  </a:cubicBezTo>
                  <a:cubicBezTo>
                    <a:pt x="518080" y="489829"/>
                    <a:pt x="702175" y="934274"/>
                    <a:pt x="702175" y="1397701"/>
                  </a:cubicBezTo>
                  <a:cubicBezTo>
                    <a:pt x="702175" y="1638959"/>
                    <a:pt x="653280" y="1868798"/>
                    <a:pt x="564860" y="2077848"/>
                  </a:cubicBezTo>
                  <a:lnTo>
                    <a:pt x="521648" y="2167551"/>
                  </a:lnTo>
                  <a:lnTo>
                    <a:pt x="0" y="216755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1451"/>
            <p:cNvSpPr/>
            <p:nvPr/>
          </p:nvSpPr>
          <p:spPr>
            <a:xfrm>
              <a:off x="0" y="2975950"/>
              <a:ext cx="702175" cy="2167551"/>
            </a:xfrm>
            <a:custGeom>
              <a:avLst/>
              <a:gdLst/>
              <a:ahLst/>
              <a:cxnLst/>
              <a:rect l="0" t="0" r="0" b="0"/>
              <a:pathLst>
                <a:path w="702175" h="2167551">
                  <a:moveTo>
                    <a:pt x="521648" y="2167551"/>
                  </a:moveTo>
                  <a:lnTo>
                    <a:pt x="564860" y="2077848"/>
                  </a:lnTo>
                  <a:cubicBezTo>
                    <a:pt x="653280" y="1868798"/>
                    <a:pt x="702175" y="1638959"/>
                    <a:pt x="702175" y="1397701"/>
                  </a:cubicBezTo>
                  <a:cubicBezTo>
                    <a:pt x="702175" y="934274"/>
                    <a:pt x="518080" y="489829"/>
                    <a:pt x="190388" y="162137"/>
                  </a:cubicBezTo>
                  <a:cubicBezTo>
                    <a:pt x="149427" y="121176"/>
                    <a:pt x="106641" y="82458"/>
                    <a:pt x="62222" y="46063"/>
                  </a:cubicBez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1453"/>
            <p:cNvSpPr/>
            <p:nvPr/>
          </p:nvSpPr>
          <p:spPr>
            <a:xfrm>
              <a:off x="1053812" y="653815"/>
              <a:ext cx="2049988" cy="886435"/>
            </a:xfrm>
            <a:custGeom>
              <a:avLst/>
              <a:gdLst/>
              <a:ahLst/>
              <a:cxnLst/>
              <a:rect l="0" t="0" r="0" b="0"/>
              <a:pathLst>
                <a:path w="2049988" h="886435">
                  <a:moveTo>
                    <a:pt x="2049988" y="886435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1454"/>
            <p:cNvSpPr/>
            <p:nvPr/>
          </p:nvSpPr>
          <p:spPr>
            <a:xfrm>
              <a:off x="974462" y="619503"/>
              <a:ext cx="91839" cy="63193"/>
            </a:xfrm>
            <a:custGeom>
              <a:avLst/>
              <a:gdLst/>
              <a:ahLst/>
              <a:cxnLst/>
              <a:rect l="0" t="0" r="0" b="0"/>
              <a:pathLst>
                <a:path w="91839" h="63193">
                  <a:moveTo>
                    <a:pt x="0" y="0"/>
                  </a:moveTo>
                  <a:lnTo>
                    <a:pt x="91839" y="5431"/>
                  </a:lnTo>
                  <a:lnTo>
                    <a:pt x="66862" y="63193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1456"/>
            <p:cNvSpPr/>
            <p:nvPr/>
          </p:nvSpPr>
          <p:spPr>
            <a:xfrm>
              <a:off x="850439" y="3105100"/>
              <a:ext cx="2309636" cy="795863"/>
            </a:xfrm>
            <a:custGeom>
              <a:avLst/>
              <a:gdLst/>
              <a:ahLst/>
              <a:cxnLst/>
              <a:rect l="0" t="0" r="0" b="0"/>
              <a:pathLst>
                <a:path w="2309636" h="795863">
                  <a:moveTo>
                    <a:pt x="2309636" y="0"/>
                  </a:moveTo>
                  <a:lnTo>
                    <a:pt x="0" y="795863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Shape 1457"/>
            <p:cNvSpPr/>
            <p:nvPr/>
          </p:nvSpPr>
          <p:spPr>
            <a:xfrm>
              <a:off x="768705" y="3871214"/>
              <a:ext cx="91985" cy="59498"/>
            </a:xfrm>
            <a:custGeom>
              <a:avLst/>
              <a:gdLst/>
              <a:ahLst/>
              <a:cxnLst/>
              <a:rect l="0" t="0" r="0" b="0"/>
              <a:pathLst>
                <a:path w="91985" h="59498">
                  <a:moveTo>
                    <a:pt x="71483" y="0"/>
                  </a:moveTo>
                  <a:lnTo>
                    <a:pt x="91985" y="59498"/>
                  </a:lnTo>
                  <a:lnTo>
                    <a:pt x="0" y="57913"/>
                  </a:lnTo>
                  <a:lnTo>
                    <a:pt x="71483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9" name="Rectangle 1459"/>
            <p:cNvSpPr/>
            <p:nvPr/>
          </p:nvSpPr>
          <p:spPr>
            <a:xfrm>
              <a:off x="6798326" y="3649761"/>
              <a:ext cx="1944762" cy="5283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800" dirty="0" err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gradients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Group 28308"/>
          <p:cNvGrpSpPr/>
          <p:nvPr/>
        </p:nvGrpSpPr>
        <p:grpSpPr>
          <a:xfrm>
            <a:off x="2653885" y="1257520"/>
            <a:ext cx="371475" cy="323850"/>
            <a:chOff x="0" y="0"/>
            <a:chExt cx="371475" cy="323850"/>
          </a:xfrm>
        </p:grpSpPr>
        <p:pic>
          <p:nvPicPr>
            <p:cNvPr id="41" name="Picture 28309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9525" y="9525"/>
              <a:ext cx="352425" cy="304800"/>
            </a:xfrm>
            <a:prstGeom prst="rect">
              <a:avLst/>
            </a:prstGeom>
          </p:spPr>
        </p:pic>
        <p:sp>
          <p:nvSpPr>
            <p:cNvPr id="42" name="Shape 28310"/>
            <p:cNvSpPr/>
            <p:nvPr/>
          </p:nvSpPr>
          <p:spPr>
            <a:xfrm>
              <a:off x="0" y="0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94583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pic>
        <p:nvPicPr>
          <p:cNvPr id="7" name="Picture 1516"/>
          <p:cNvPicPr/>
          <p:nvPr/>
        </p:nvPicPr>
        <p:blipFill>
          <a:blip r:embed="rId3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1" name="Rectangle 1459"/>
          <p:cNvSpPr/>
          <p:nvPr/>
        </p:nvSpPr>
        <p:spPr>
          <a:xfrm>
            <a:off x="9957554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459"/>
          <p:cNvSpPr/>
          <p:nvPr/>
        </p:nvSpPr>
        <p:spPr>
          <a:xfrm>
            <a:off x="8894342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459"/>
          <p:cNvSpPr/>
          <p:nvPr/>
        </p:nvSpPr>
        <p:spPr>
          <a:xfrm>
            <a:off x="7831130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459"/>
          <p:cNvSpPr/>
          <p:nvPr/>
        </p:nvSpPr>
        <p:spPr>
          <a:xfrm>
            <a:off x="6723606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59"/>
          <p:cNvSpPr/>
          <p:nvPr/>
        </p:nvSpPr>
        <p:spPr>
          <a:xfrm>
            <a:off x="5706934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459"/>
          <p:cNvSpPr/>
          <p:nvPr/>
        </p:nvSpPr>
        <p:spPr>
          <a:xfrm>
            <a:off x="2442329" y="4466498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59"/>
          <p:cNvSpPr/>
          <p:nvPr/>
        </p:nvSpPr>
        <p:spPr>
          <a:xfrm>
            <a:off x="4539353" y="2915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1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3" name="Rectangle 1459"/>
          <p:cNvSpPr/>
          <p:nvPr/>
        </p:nvSpPr>
        <p:spPr>
          <a:xfrm>
            <a:off x="8894342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459"/>
          <p:cNvSpPr/>
          <p:nvPr/>
        </p:nvSpPr>
        <p:spPr>
          <a:xfrm>
            <a:off x="7831130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59"/>
          <p:cNvSpPr/>
          <p:nvPr/>
        </p:nvSpPr>
        <p:spPr>
          <a:xfrm>
            <a:off x="6723606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459"/>
          <p:cNvSpPr/>
          <p:nvPr/>
        </p:nvSpPr>
        <p:spPr>
          <a:xfrm>
            <a:off x="5706934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459"/>
          <p:cNvSpPr/>
          <p:nvPr/>
        </p:nvSpPr>
        <p:spPr>
          <a:xfrm>
            <a:off x="2442329" y="4466498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459"/>
          <p:cNvSpPr/>
          <p:nvPr/>
        </p:nvSpPr>
        <p:spPr>
          <a:xfrm>
            <a:off x="4539353" y="2915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08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3" name="Rectangle 1459"/>
          <p:cNvSpPr/>
          <p:nvPr/>
        </p:nvSpPr>
        <p:spPr>
          <a:xfrm>
            <a:off x="8894342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459"/>
          <p:cNvSpPr/>
          <p:nvPr/>
        </p:nvSpPr>
        <p:spPr>
          <a:xfrm>
            <a:off x="7831130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59"/>
          <p:cNvSpPr/>
          <p:nvPr/>
        </p:nvSpPr>
        <p:spPr>
          <a:xfrm>
            <a:off x="6723606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459"/>
          <p:cNvSpPr/>
          <p:nvPr/>
        </p:nvSpPr>
        <p:spPr>
          <a:xfrm>
            <a:off x="5706934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459"/>
          <p:cNvSpPr/>
          <p:nvPr/>
        </p:nvSpPr>
        <p:spPr>
          <a:xfrm>
            <a:off x="2442329" y="4466498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459"/>
          <p:cNvSpPr/>
          <p:nvPr/>
        </p:nvSpPr>
        <p:spPr>
          <a:xfrm>
            <a:off x="4539353" y="2915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801100" y="3229983"/>
            <a:ext cx="1676400" cy="846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6333854" y="4649236"/>
            <a:ext cx="5400946" cy="780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15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4" name="Rectangle 1459"/>
          <p:cNvSpPr/>
          <p:nvPr/>
        </p:nvSpPr>
        <p:spPr>
          <a:xfrm>
            <a:off x="7831130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59"/>
          <p:cNvSpPr/>
          <p:nvPr/>
        </p:nvSpPr>
        <p:spPr>
          <a:xfrm>
            <a:off x="6723606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459"/>
          <p:cNvSpPr/>
          <p:nvPr/>
        </p:nvSpPr>
        <p:spPr>
          <a:xfrm>
            <a:off x="5706934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459"/>
          <p:cNvSpPr/>
          <p:nvPr/>
        </p:nvSpPr>
        <p:spPr>
          <a:xfrm>
            <a:off x="2442329" y="4466498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459"/>
          <p:cNvSpPr/>
          <p:nvPr/>
        </p:nvSpPr>
        <p:spPr>
          <a:xfrm>
            <a:off x="4539353" y="2915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801100" y="3229983"/>
            <a:ext cx="1676400" cy="846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6333854" y="4649236"/>
            <a:ext cx="5400946" cy="780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16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5175" y="2629937"/>
            <a:ext cx="2024170" cy="3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4" name="Rectangle 1459"/>
          <p:cNvSpPr/>
          <p:nvPr/>
        </p:nvSpPr>
        <p:spPr>
          <a:xfrm>
            <a:off x="7831130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59"/>
          <p:cNvSpPr/>
          <p:nvPr/>
        </p:nvSpPr>
        <p:spPr>
          <a:xfrm>
            <a:off x="6723606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459"/>
          <p:cNvSpPr/>
          <p:nvPr/>
        </p:nvSpPr>
        <p:spPr>
          <a:xfrm>
            <a:off x="5706934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459"/>
          <p:cNvSpPr/>
          <p:nvPr/>
        </p:nvSpPr>
        <p:spPr>
          <a:xfrm>
            <a:off x="2442329" y="4466498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459"/>
          <p:cNvSpPr/>
          <p:nvPr/>
        </p:nvSpPr>
        <p:spPr>
          <a:xfrm>
            <a:off x="4539353" y="2915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67625" y="3229983"/>
            <a:ext cx="1676400" cy="846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6333854" y="5373137"/>
            <a:ext cx="5400946" cy="710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34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5" name="Rectangle 1459"/>
          <p:cNvSpPr/>
          <p:nvPr/>
        </p:nvSpPr>
        <p:spPr>
          <a:xfrm>
            <a:off x="6723606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459"/>
          <p:cNvSpPr/>
          <p:nvPr/>
        </p:nvSpPr>
        <p:spPr>
          <a:xfrm>
            <a:off x="5706934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459"/>
          <p:cNvSpPr/>
          <p:nvPr/>
        </p:nvSpPr>
        <p:spPr>
          <a:xfrm>
            <a:off x="2442329" y="4466498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459"/>
          <p:cNvSpPr/>
          <p:nvPr/>
        </p:nvSpPr>
        <p:spPr>
          <a:xfrm>
            <a:off x="4539353" y="2915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67625" y="3229983"/>
            <a:ext cx="1676400" cy="846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6333854" y="5373137"/>
            <a:ext cx="5400946" cy="710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1720"/>
          <p:cNvPicPr/>
          <p:nvPr/>
        </p:nvPicPr>
        <p:blipFill>
          <a:blip r:embed="rId6"/>
          <a:stretch>
            <a:fillRect/>
          </a:stretch>
        </p:blipFill>
        <p:spPr>
          <a:xfrm>
            <a:off x="7455217" y="2787127"/>
            <a:ext cx="2101215" cy="2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5" name="Rectangle 1459"/>
          <p:cNvSpPr/>
          <p:nvPr/>
        </p:nvSpPr>
        <p:spPr>
          <a:xfrm>
            <a:off x="6723606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459"/>
          <p:cNvSpPr/>
          <p:nvPr/>
        </p:nvSpPr>
        <p:spPr>
          <a:xfrm>
            <a:off x="5706934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459"/>
          <p:cNvSpPr/>
          <p:nvPr/>
        </p:nvSpPr>
        <p:spPr>
          <a:xfrm>
            <a:off x="2442329" y="4466498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459"/>
          <p:cNvSpPr/>
          <p:nvPr/>
        </p:nvSpPr>
        <p:spPr>
          <a:xfrm>
            <a:off x="4539353" y="2915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19875" y="3229983"/>
            <a:ext cx="1676400" cy="846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4651" y="4658082"/>
            <a:ext cx="5400946" cy="710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76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6" name="Rectangle 1459"/>
          <p:cNvSpPr/>
          <p:nvPr/>
        </p:nvSpPr>
        <p:spPr>
          <a:xfrm>
            <a:off x="5706934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459"/>
          <p:cNvSpPr/>
          <p:nvPr/>
        </p:nvSpPr>
        <p:spPr>
          <a:xfrm>
            <a:off x="2442329" y="4466498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459"/>
          <p:cNvSpPr/>
          <p:nvPr/>
        </p:nvSpPr>
        <p:spPr>
          <a:xfrm>
            <a:off x="4539353" y="2915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19875" y="3229983"/>
            <a:ext cx="1676400" cy="846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4651" y="4658082"/>
            <a:ext cx="5400946" cy="710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icture 1810"/>
          <p:cNvPicPr/>
          <p:nvPr/>
        </p:nvPicPr>
        <p:blipFill>
          <a:blip r:embed="rId6"/>
          <a:stretch>
            <a:fillRect/>
          </a:stretch>
        </p:blipFill>
        <p:spPr>
          <a:xfrm>
            <a:off x="6195060" y="2769322"/>
            <a:ext cx="2526030" cy="3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8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Optimization</a:t>
            </a:r>
            <a:endParaRPr lang="ru-RU" b="1" dirty="0"/>
          </a:p>
        </p:txBody>
      </p:sp>
      <p:pic>
        <p:nvPicPr>
          <p:cNvPr id="6" name="Picture 3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79" y="1690688"/>
            <a:ext cx="7240746" cy="482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7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6" name="Rectangle 1459"/>
          <p:cNvSpPr/>
          <p:nvPr/>
        </p:nvSpPr>
        <p:spPr>
          <a:xfrm>
            <a:off x="5706934" y="3697386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459"/>
          <p:cNvSpPr/>
          <p:nvPr/>
        </p:nvSpPr>
        <p:spPr>
          <a:xfrm>
            <a:off x="2442329" y="4466498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459"/>
          <p:cNvSpPr/>
          <p:nvPr/>
        </p:nvSpPr>
        <p:spPr>
          <a:xfrm>
            <a:off x="4539353" y="2915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524500" y="3229983"/>
            <a:ext cx="1676400" cy="846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4651" y="5353407"/>
            <a:ext cx="5400946" cy="710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97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7" name="Rectangle 1459"/>
          <p:cNvSpPr/>
          <p:nvPr/>
        </p:nvSpPr>
        <p:spPr>
          <a:xfrm>
            <a:off x="2442329" y="4466498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459"/>
          <p:cNvSpPr/>
          <p:nvPr/>
        </p:nvSpPr>
        <p:spPr>
          <a:xfrm>
            <a:off x="4539353" y="2915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524500" y="3229983"/>
            <a:ext cx="1676400" cy="846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64651" y="5353407"/>
            <a:ext cx="5400946" cy="710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429250" y="2762250"/>
            <a:ext cx="192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(-1)*0.20=0.20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528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7" name="Rectangle 1459"/>
          <p:cNvSpPr/>
          <p:nvPr/>
        </p:nvSpPr>
        <p:spPr>
          <a:xfrm>
            <a:off x="2442329" y="4466498"/>
            <a:ext cx="379768" cy="45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459"/>
          <p:cNvSpPr/>
          <p:nvPr/>
        </p:nvSpPr>
        <p:spPr>
          <a:xfrm>
            <a:off x="4539353" y="2915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57700" y="2613553"/>
            <a:ext cx="1657350" cy="1472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112008" y="3993517"/>
            <a:ext cx="926467" cy="710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77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18" name="Rectangle 1459"/>
          <p:cNvSpPr/>
          <p:nvPr/>
        </p:nvSpPr>
        <p:spPr>
          <a:xfrm>
            <a:off x="3558278" y="35449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1459"/>
          <p:cNvSpPr/>
          <p:nvPr/>
        </p:nvSpPr>
        <p:spPr>
          <a:xfrm>
            <a:off x="3505349" y="2286147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57700" y="2613553"/>
            <a:ext cx="1657350" cy="1472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112008" y="3993517"/>
            <a:ext cx="926467" cy="710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420865" y="2139493"/>
            <a:ext cx="40582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[local gradient] x [upstream gradient</a:t>
            </a:r>
            <a:r>
              <a:rPr lang="en-US" sz="2000" dirty="0" smtClean="0"/>
              <a:t>]</a:t>
            </a:r>
          </a:p>
          <a:p>
            <a:r>
              <a:rPr lang="en-US" sz="2000" dirty="0">
                <a:solidFill>
                  <a:srgbClr val="FF0000"/>
                </a:solidFill>
              </a:rPr>
              <a:t>[1] x [0.2] = 0.2</a:t>
            </a:r>
          </a:p>
          <a:p>
            <a:r>
              <a:rPr lang="en-US" sz="2000" dirty="0">
                <a:solidFill>
                  <a:srgbClr val="FF0000"/>
                </a:solidFill>
              </a:rPr>
              <a:t>[1] x [0.2] = 0.2 (both inputs!)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5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1459"/>
          <p:cNvSpPr/>
          <p:nvPr/>
        </p:nvSpPr>
        <p:spPr>
          <a:xfrm>
            <a:off x="2432759" y="261355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1459"/>
          <p:cNvSpPr/>
          <p:nvPr/>
        </p:nvSpPr>
        <p:spPr>
          <a:xfrm>
            <a:off x="2446083" y="1973649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153920" y="1424729"/>
            <a:ext cx="1784125" cy="1472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60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example:</a:t>
            </a:r>
            <a:endParaRPr lang="ru-RU" b="1" dirty="0"/>
          </a:p>
        </p:txBody>
      </p:sp>
      <p:pic>
        <p:nvPicPr>
          <p:cNvPr id="5" name="Picture 14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587238"/>
            <a:ext cx="3807376" cy="881337"/>
          </a:xfrm>
          <a:prstGeom prst="rect">
            <a:avLst/>
          </a:prstGeom>
        </p:spPr>
      </p:pic>
      <p:grpSp>
        <p:nvGrpSpPr>
          <p:cNvPr id="6" name="Group 26192"/>
          <p:cNvGrpSpPr>
            <a:grpSpLocks noChangeAspect="1"/>
          </p:cNvGrpSpPr>
          <p:nvPr/>
        </p:nvGrpSpPr>
        <p:grpSpPr>
          <a:xfrm>
            <a:off x="771525" y="4747902"/>
            <a:ext cx="10877696" cy="1348097"/>
            <a:chOff x="0" y="2448600"/>
            <a:chExt cx="8712007" cy="1079725"/>
          </a:xfrm>
        </p:grpSpPr>
        <p:pic>
          <p:nvPicPr>
            <p:cNvPr id="8" name="Picture 151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54900" y="2448600"/>
              <a:ext cx="4257107" cy="996525"/>
            </a:xfrm>
            <a:prstGeom prst="rect">
              <a:avLst/>
            </a:prstGeom>
          </p:spPr>
        </p:pic>
        <p:pic>
          <p:nvPicPr>
            <p:cNvPr id="9" name="Picture 15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48600"/>
              <a:ext cx="3994275" cy="996538"/>
            </a:xfrm>
            <a:prstGeom prst="rect">
              <a:avLst/>
            </a:prstGeom>
          </p:spPr>
        </p:pic>
        <p:sp>
          <p:nvSpPr>
            <p:cNvPr id="10" name="Shape 1524"/>
            <p:cNvSpPr/>
            <p:nvPr/>
          </p:nvSpPr>
          <p:spPr>
            <a:xfrm>
              <a:off x="4225450" y="2486725"/>
              <a:ext cx="0" cy="1041600"/>
            </a:xfrm>
            <a:custGeom>
              <a:avLst/>
              <a:gdLst/>
              <a:ahLst/>
              <a:cxnLst/>
              <a:rect l="0" t="0" r="0" b="0"/>
              <a:pathLst>
                <a:path h="1041600">
                  <a:moveTo>
                    <a:pt x="0" y="0"/>
                  </a:moveTo>
                  <a:lnTo>
                    <a:pt x="0" y="1041600"/>
                  </a:lnTo>
                </a:path>
              </a:pathLst>
            </a:custGeom>
            <a:ln w="3810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11" name="Picture 1516"/>
          <p:cNvPicPr/>
          <p:nvPr/>
        </p:nvPicPr>
        <p:blipFill>
          <a:blip r:embed="rId5"/>
          <a:stretch>
            <a:fillRect/>
          </a:stretch>
        </p:blipFill>
        <p:spPr>
          <a:xfrm>
            <a:off x="2112008" y="1690688"/>
            <a:ext cx="8225314" cy="2958548"/>
          </a:xfrm>
          <a:prstGeom prst="rect">
            <a:avLst/>
          </a:prstGeom>
        </p:spPr>
      </p:pic>
      <p:sp>
        <p:nvSpPr>
          <p:cNvPr id="20" name="Rectangle 1459"/>
          <p:cNvSpPr/>
          <p:nvPr/>
        </p:nvSpPr>
        <p:spPr>
          <a:xfrm>
            <a:off x="2442329" y="3849786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1459"/>
          <p:cNvSpPr/>
          <p:nvPr/>
        </p:nvSpPr>
        <p:spPr>
          <a:xfrm>
            <a:off x="2437447" y="3229983"/>
            <a:ext cx="379768" cy="331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153920" y="1424729"/>
            <a:ext cx="1784125" cy="14723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420865" y="2139493"/>
            <a:ext cx="40582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[local gradient] x [upstream gradient</a:t>
            </a:r>
            <a:r>
              <a:rPr lang="en-US" sz="2000" dirty="0" smtClean="0"/>
              <a:t>]</a:t>
            </a:r>
          </a:p>
          <a:p>
            <a:r>
              <a:rPr lang="en-US" sz="2000" dirty="0">
                <a:solidFill>
                  <a:srgbClr val="FF0000"/>
                </a:solidFill>
              </a:rPr>
              <a:t>x0: [2] x [0.2] = </a:t>
            </a:r>
            <a:r>
              <a:rPr lang="en-US" sz="2000" dirty="0" smtClean="0">
                <a:solidFill>
                  <a:srgbClr val="FF0000"/>
                </a:solidFill>
              </a:rPr>
              <a:t>0.4</a:t>
            </a:r>
          </a:p>
          <a:p>
            <a:r>
              <a:rPr lang="pl-PL" sz="2000" dirty="0">
                <a:solidFill>
                  <a:srgbClr val="FF0000"/>
                </a:solidFill>
              </a:rPr>
              <a:t>w0: [-1] x [0.2] = -0.2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37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544"/>
          <p:cNvGrpSpPr>
            <a:grpSpLocks noChangeAspect="1"/>
          </p:cNvGrpSpPr>
          <p:nvPr/>
        </p:nvGrpSpPr>
        <p:grpSpPr>
          <a:xfrm>
            <a:off x="1157846" y="429948"/>
            <a:ext cx="9724566" cy="1773194"/>
            <a:chOff x="0" y="0"/>
            <a:chExt cx="8508112" cy="1551925"/>
          </a:xfrm>
        </p:grpSpPr>
        <p:pic>
          <p:nvPicPr>
            <p:cNvPr id="5" name="Picture 209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9400" y="0"/>
              <a:ext cx="3086100" cy="714375"/>
            </a:xfrm>
            <a:prstGeom prst="rect">
              <a:avLst/>
            </a:prstGeom>
          </p:spPr>
        </p:pic>
        <p:pic>
          <p:nvPicPr>
            <p:cNvPr id="6" name="Picture 209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19625" y="47625"/>
              <a:ext cx="1581150" cy="619125"/>
            </a:xfrm>
            <a:prstGeom prst="rect">
              <a:avLst/>
            </a:prstGeom>
          </p:spPr>
        </p:pic>
        <p:sp>
          <p:nvSpPr>
            <p:cNvPr id="7" name="Shape 2095"/>
            <p:cNvSpPr/>
            <p:nvPr/>
          </p:nvSpPr>
          <p:spPr>
            <a:xfrm>
              <a:off x="4414863" y="42863"/>
              <a:ext cx="1590675" cy="628650"/>
            </a:xfrm>
            <a:custGeom>
              <a:avLst/>
              <a:gdLst/>
              <a:ahLst/>
              <a:cxnLst/>
              <a:rect l="0" t="0" r="0" b="0"/>
              <a:pathLst>
                <a:path w="1590675" h="628650">
                  <a:moveTo>
                    <a:pt x="0" y="0"/>
                  </a:moveTo>
                  <a:lnTo>
                    <a:pt x="1590675" y="0"/>
                  </a:lnTo>
                  <a:lnTo>
                    <a:pt x="1590675" y="628650"/>
                  </a:lnTo>
                  <a:lnTo>
                    <a:pt x="0" y="6286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" name="Rectangle 2097"/>
            <p:cNvSpPr/>
            <p:nvPr/>
          </p:nvSpPr>
          <p:spPr>
            <a:xfrm>
              <a:off x="6312350" y="315660"/>
              <a:ext cx="2195762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 dirty="0" err="1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sigmoid</a:t>
              </a:r>
              <a:r>
                <a:rPr lang="ru-RU" sz="1800" dirty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r>
                <a:rPr lang="ru-RU" sz="1800" dirty="0" err="1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function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210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894700"/>
              <a:ext cx="7162800" cy="657225"/>
            </a:xfrm>
            <a:prstGeom prst="rect">
              <a:avLst/>
            </a:prstGeom>
          </p:spPr>
        </p:pic>
      </p:grpSp>
      <p:grpSp>
        <p:nvGrpSpPr>
          <p:cNvPr id="10" name="Group 26529"/>
          <p:cNvGrpSpPr>
            <a:grpSpLocks noChangeAspect="1"/>
          </p:cNvGrpSpPr>
          <p:nvPr/>
        </p:nvGrpSpPr>
        <p:grpSpPr>
          <a:xfrm>
            <a:off x="1157846" y="2627972"/>
            <a:ext cx="9803173" cy="3527960"/>
            <a:chOff x="-4484" y="-4420"/>
            <a:chExt cx="5971032" cy="2148840"/>
          </a:xfrm>
        </p:grpSpPr>
        <p:pic>
          <p:nvPicPr>
            <p:cNvPr id="11" name="Picture 2800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4484" y="-4420"/>
              <a:ext cx="5971032" cy="2148840"/>
            </a:xfrm>
            <a:prstGeom prst="rect">
              <a:avLst/>
            </a:prstGeom>
          </p:spPr>
        </p:pic>
        <p:sp>
          <p:nvSpPr>
            <p:cNvPr id="12" name="Shape 2124"/>
            <p:cNvSpPr/>
            <p:nvPr/>
          </p:nvSpPr>
          <p:spPr>
            <a:xfrm>
              <a:off x="2772325" y="684749"/>
              <a:ext cx="2648100" cy="968700"/>
            </a:xfrm>
            <a:custGeom>
              <a:avLst/>
              <a:gdLst/>
              <a:ahLst/>
              <a:cxnLst/>
              <a:rect l="0" t="0" r="0" b="0"/>
              <a:pathLst>
                <a:path w="2648100" h="968700">
                  <a:moveTo>
                    <a:pt x="0" y="0"/>
                  </a:moveTo>
                  <a:lnTo>
                    <a:pt x="2648100" y="0"/>
                  </a:lnTo>
                  <a:lnTo>
                    <a:pt x="2648100" y="968700"/>
                  </a:lnTo>
                  <a:lnTo>
                    <a:pt x="0" y="9687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Rectangle 2126"/>
            <p:cNvSpPr/>
            <p:nvPr/>
          </p:nvSpPr>
          <p:spPr>
            <a:xfrm>
              <a:off x="3567051" y="739555"/>
              <a:ext cx="134009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sigmoid gate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90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544"/>
          <p:cNvGrpSpPr>
            <a:grpSpLocks noChangeAspect="1"/>
          </p:cNvGrpSpPr>
          <p:nvPr/>
        </p:nvGrpSpPr>
        <p:grpSpPr>
          <a:xfrm>
            <a:off x="1157846" y="429948"/>
            <a:ext cx="9724566" cy="1773194"/>
            <a:chOff x="0" y="0"/>
            <a:chExt cx="8508112" cy="1551925"/>
          </a:xfrm>
        </p:grpSpPr>
        <p:pic>
          <p:nvPicPr>
            <p:cNvPr id="5" name="Picture 209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9400" y="0"/>
              <a:ext cx="3086100" cy="714375"/>
            </a:xfrm>
            <a:prstGeom prst="rect">
              <a:avLst/>
            </a:prstGeom>
          </p:spPr>
        </p:pic>
        <p:pic>
          <p:nvPicPr>
            <p:cNvPr id="6" name="Picture 209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19625" y="47625"/>
              <a:ext cx="1581150" cy="619125"/>
            </a:xfrm>
            <a:prstGeom prst="rect">
              <a:avLst/>
            </a:prstGeom>
          </p:spPr>
        </p:pic>
        <p:sp>
          <p:nvSpPr>
            <p:cNvPr id="7" name="Shape 2095"/>
            <p:cNvSpPr/>
            <p:nvPr/>
          </p:nvSpPr>
          <p:spPr>
            <a:xfrm>
              <a:off x="4414863" y="42863"/>
              <a:ext cx="1590675" cy="628650"/>
            </a:xfrm>
            <a:custGeom>
              <a:avLst/>
              <a:gdLst/>
              <a:ahLst/>
              <a:cxnLst/>
              <a:rect l="0" t="0" r="0" b="0"/>
              <a:pathLst>
                <a:path w="1590675" h="628650">
                  <a:moveTo>
                    <a:pt x="0" y="0"/>
                  </a:moveTo>
                  <a:lnTo>
                    <a:pt x="1590675" y="0"/>
                  </a:lnTo>
                  <a:lnTo>
                    <a:pt x="1590675" y="628650"/>
                  </a:lnTo>
                  <a:lnTo>
                    <a:pt x="0" y="6286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" name="Rectangle 2097"/>
            <p:cNvSpPr/>
            <p:nvPr/>
          </p:nvSpPr>
          <p:spPr>
            <a:xfrm>
              <a:off x="6312350" y="315660"/>
              <a:ext cx="2195762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 dirty="0" err="1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sigmoid</a:t>
              </a:r>
              <a:r>
                <a:rPr lang="ru-RU" sz="1800" dirty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r>
                <a:rPr lang="ru-RU" sz="1800" dirty="0" err="1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function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210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894700"/>
              <a:ext cx="7162800" cy="657225"/>
            </a:xfrm>
            <a:prstGeom prst="rect">
              <a:avLst/>
            </a:prstGeom>
          </p:spPr>
        </p:pic>
      </p:grpSp>
      <p:grpSp>
        <p:nvGrpSpPr>
          <p:cNvPr id="10" name="Group 26529"/>
          <p:cNvGrpSpPr>
            <a:grpSpLocks noChangeAspect="1"/>
          </p:cNvGrpSpPr>
          <p:nvPr/>
        </p:nvGrpSpPr>
        <p:grpSpPr>
          <a:xfrm>
            <a:off x="1157846" y="2627972"/>
            <a:ext cx="9803173" cy="3527960"/>
            <a:chOff x="-4484" y="-4420"/>
            <a:chExt cx="5971032" cy="2148840"/>
          </a:xfrm>
        </p:grpSpPr>
        <p:pic>
          <p:nvPicPr>
            <p:cNvPr id="11" name="Picture 2800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4484" y="-4420"/>
              <a:ext cx="5971032" cy="2148840"/>
            </a:xfrm>
            <a:prstGeom prst="rect">
              <a:avLst/>
            </a:prstGeom>
          </p:spPr>
        </p:pic>
        <p:sp>
          <p:nvSpPr>
            <p:cNvPr id="12" name="Shape 2124"/>
            <p:cNvSpPr/>
            <p:nvPr/>
          </p:nvSpPr>
          <p:spPr>
            <a:xfrm>
              <a:off x="2772325" y="684749"/>
              <a:ext cx="2648100" cy="968700"/>
            </a:xfrm>
            <a:custGeom>
              <a:avLst/>
              <a:gdLst/>
              <a:ahLst/>
              <a:cxnLst/>
              <a:rect l="0" t="0" r="0" b="0"/>
              <a:pathLst>
                <a:path w="2648100" h="968700">
                  <a:moveTo>
                    <a:pt x="0" y="0"/>
                  </a:moveTo>
                  <a:lnTo>
                    <a:pt x="2648100" y="0"/>
                  </a:lnTo>
                  <a:lnTo>
                    <a:pt x="2648100" y="968700"/>
                  </a:lnTo>
                  <a:lnTo>
                    <a:pt x="0" y="9687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Rectangle 2126"/>
            <p:cNvSpPr/>
            <p:nvPr/>
          </p:nvSpPr>
          <p:spPr>
            <a:xfrm>
              <a:off x="3567051" y="739555"/>
              <a:ext cx="134009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sigmoid gate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Shape 2144"/>
            <p:cNvSpPr/>
            <p:nvPr/>
          </p:nvSpPr>
          <p:spPr>
            <a:xfrm>
              <a:off x="5464329" y="1106108"/>
              <a:ext cx="386700" cy="220500"/>
            </a:xfrm>
            <a:custGeom>
              <a:avLst/>
              <a:gdLst/>
              <a:ahLst/>
              <a:cxnLst/>
              <a:rect l="0" t="0" r="0" b="0"/>
              <a:pathLst>
                <a:path w="386700" h="220500">
                  <a:moveTo>
                    <a:pt x="0" y="0"/>
                  </a:moveTo>
                  <a:lnTo>
                    <a:pt x="386700" y="0"/>
                  </a:lnTo>
                  <a:lnTo>
                    <a:pt x="386700" y="220500"/>
                  </a:lnTo>
                  <a:lnTo>
                    <a:pt x="0" y="2205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0" name="Прямоугольник 19"/>
          <p:cNvSpPr/>
          <p:nvPr/>
        </p:nvSpPr>
        <p:spPr>
          <a:xfrm>
            <a:off x="5850453" y="5698535"/>
            <a:ext cx="3002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(0.73) * (1 - 0.73) = 0.2</a:t>
            </a:r>
            <a:endParaRPr lang="ru-RU" sz="2400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 flipH="1" flipV="1">
            <a:off x="5467350" y="5210175"/>
            <a:ext cx="383103" cy="71919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6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Patterns in backward flow</a:t>
            </a:r>
            <a:endParaRPr lang="ru-RU" b="1" dirty="0"/>
          </a:p>
        </p:txBody>
      </p:sp>
      <p:pic>
        <p:nvPicPr>
          <p:cNvPr id="4" name="Picture 2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18" y="1976438"/>
            <a:ext cx="6509832" cy="389159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85800" y="1872734"/>
            <a:ext cx="3855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add </a:t>
            </a:r>
            <a:r>
              <a:rPr lang="en-US" sz="2400" dirty="0"/>
              <a:t>gate: gradient distributor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215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Patterns in backward flow</a:t>
            </a:r>
            <a:endParaRPr lang="ru-RU" b="1" dirty="0"/>
          </a:p>
        </p:txBody>
      </p:sp>
      <p:pic>
        <p:nvPicPr>
          <p:cNvPr id="4" name="Picture 2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18" y="1976438"/>
            <a:ext cx="6509832" cy="389159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85800" y="1872734"/>
            <a:ext cx="38552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add </a:t>
            </a:r>
            <a:r>
              <a:rPr lang="en-US" sz="2400" dirty="0"/>
              <a:t>gate: gradient </a:t>
            </a:r>
            <a:r>
              <a:rPr lang="en-US" sz="2400" dirty="0" smtClean="0"/>
              <a:t>distributor</a:t>
            </a:r>
          </a:p>
          <a:p>
            <a:r>
              <a:rPr lang="en-US" sz="2400" dirty="0">
                <a:solidFill>
                  <a:srgbClr val="0000FF"/>
                </a:solidFill>
              </a:rPr>
              <a:t>Q: What is a </a:t>
            </a:r>
            <a:r>
              <a:rPr lang="en-US" sz="2400" b="1" dirty="0">
                <a:solidFill>
                  <a:srgbClr val="0000FF"/>
                </a:solidFill>
              </a:rPr>
              <a:t>max </a:t>
            </a:r>
            <a:r>
              <a:rPr lang="en-US" sz="2400" dirty="0">
                <a:solidFill>
                  <a:srgbClr val="0000FF"/>
                </a:solidFill>
              </a:rPr>
              <a:t>gate?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318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Optimization</a:t>
            </a:r>
            <a:endParaRPr lang="ru-RU" b="1" dirty="0"/>
          </a:p>
        </p:txBody>
      </p:sp>
      <p:pic>
        <p:nvPicPr>
          <p:cNvPr id="6" name="Picture 3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79" y="1690688"/>
            <a:ext cx="7240746" cy="48248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4103122"/>
            <a:ext cx="2107898" cy="210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2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Patterns in backward flow</a:t>
            </a:r>
            <a:endParaRPr lang="ru-RU" b="1" dirty="0"/>
          </a:p>
        </p:txBody>
      </p:sp>
      <p:pic>
        <p:nvPicPr>
          <p:cNvPr id="4" name="Picture 2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18" y="1976438"/>
            <a:ext cx="6509832" cy="389159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85800" y="1872734"/>
            <a:ext cx="38552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add </a:t>
            </a:r>
            <a:r>
              <a:rPr lang="en-US" sz="2400" dirty="0"/>
              <a:t>gate: gradient </a:t>
            </a:r>
            <a:r>
              <a:rPr lang="en-US" sz="2400" dirty="0" smtClean="0"/>
              <a:t>distributor</a:t>
            </a:r>
          </a:p>
          <a:p>
            <a:r>
              <a:rPr lang="en-US" sz="2400" b="1" dirty="0"/>
              <a:t>max </a:t>
            </a:r>
            <a:r>
              <a:rPr lang="en-US" sz="2400" dirty="0"/>
              <a:t>gate: gradient router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0353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Patterns in backward flow</a:t>
            </a:r>
            <a:endParaRPr lang="ru-RU" b="1" dirty="0"/>
          </a:p>
        </p:txBody>
      </p:sp>
      <p:pic>
        <p:nvPicPr>
          <p:cNvPr id="4" name="Picture 2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18" y="1976438"/>
            <a:ext cx="6509832" cy="389159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85800" y="1872734"/>
            <a:ext cx="38552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add </a:t>
            </a:r>
            <a:r>
              <a:rPr lang="en-US" sz="2400" dirty="0"/>
              <a:t>gate: gradient </a:t>
            </a:r>
            <a:r>
              <a:rPr lang="en-US" sz="2400" dirty="0" smtClean="0"/>
              <a:t>distributor</a:t>
            </a:r>
          </a:p>
          <a:p>
            <a:r>
              <a:rPr lang="en-US" sz="2400" b="1" dirty="0"/>
              <a:t>max </a:t>
            </a:r>
            <a:r>
              <a:rPr lang="en-US" sz="2400" dirty="0"/>
              <a:t>gate: gradient </a:t>
            </a:r>
            <a:r>
              <a:rPr lang="en-US" sz="2400" dirty="0" smtClean="0"/>
              <a:t>router</a:t>
            </a:r>
          </a:p>
          <a:p>
            <a:r>
              <a:rPr lang="en-US" sz="2400" dirty="0">
                <a:solidFill>
                  <a:srgbClr val="0000FF"/>
                </a:solidFill>
              </a:rPr>
              <a:t>Q: What is a </a:t>
            </a:r>
            <a:r>
              <a:rPr lang="en-US" sz="2400" b="1" dirty="0" err="1">
                <a:solidFill>
                  <a:srgbClr val="0000FF"/>
                </a:solidFill>
              </a:rPr>
              <a:t>mul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gate?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685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Patterns in backward flow</a:t>
            </a:r>
            <a:endParaRPr lang="ru-RU" b="1" dirty="0"/>
          </a:p>
        </p:txBody>
      </p:sp>
      <p:pic>
        <p:nvPicPr>
          <p:cNvPr id="4" name="Picture 2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18" y="1976438"/>
            <a:ext cx="6509832" cy="389159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85800" y="1872734"/>
            <a:ext cx="39148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add </a:t>
            </a:r>
            <a:r>
              <a:rPr lang="en-US" sz="2400" dirty="0"/>
              <a:t>gate: gradient </a:t>
            </a:r>
            <a:r>
              <a:rPr lang="en-US" sz="2400" dirty="0" smtClean="0"/>
              <a:t>distributor</a:t>
            </a:r>
          </a:p>
          <a:p>
            <a:r>
              <a:rPr lang="en-US" sz="2400" b="1" dirty="0"/>
              <a:t>max </a:t>
            </a:r>
            <a:r>
              <a:rPr lang="en-US" sz="2400" dirty="0"/>
              <a:t>gate: gradient </a:t>
            </a:r>
            <a:r>
              <a:rPr lang="en-US" sz="2400" dirty="0" smtClean="0"/>
              <a:t>router</a:t>
            </a:r>
          </a:p>
          <a:p>
            <a:r>
              <a:rPr lang="en-US" sz="2400" b="1" dirty="0" err="1"/>
              <a:t>mul</a:t>
            </a:r>
            <a:r>
              <a:rPr lang="en-US" sz="2400" b="1" dirty="0"/>
              <a:t> </a:t>
            </a:r>
            <a:r>
              <a:rPr lang="en-US" sz="2400" dirty="0"/>
              <a:t>gate: gradient switcher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8093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Gradients </a:t>
            </a:r>
            <a:r>
              <a:rPr lang="en-US" b="1" dirty="0" smtClean="0"/>
              <a:t>in branches (shared variables)</a:t>
            </a:r>
            <a:endParaRPr lang="ru-RU" b="1" dirty="0"/>
          </a:p>
        </p:txBody>
      </p:sp>
      <p:grpSp>
        <p:nvGrpSpPr>
          <p:cNvPr id="6" name="Group 26651"/>
          <p:cNvGrpSpPr>
            <a:grpSpLocks noChangeAspect="1"/>
          </p:cNvGrpSpPr>
          <p:nvPr/>
        </p:nvGrpSpPr>
        <p:grpSpPr>
          <a:xfrm>
            <a:off x="3097857" y="2654564"/>
            <a:ext cx="4163060" cy="2840998"/>
            <a:chOff x="0" y="228651"/>
            <a:chExt cx="4442000" cy="3031775"/>
          </a:xfrm>
        </p:grpSpPr>
        <p:sp>
          <p:nvSpPr>
            <p:cNvPr id="7" name="Shape 2295"/>
            <p:cNvSpPr/>
            <p:nvPr/>
          </p:nvSpPr>
          <p:spPr>
            <a:xfrm>
              <a:off x="1138500" y="1207151"/>
              <a:ext cx="863100" cy="863100"/>
            </a:xfrm>
            <a:custGeom>
              <a:avLst/>
              <a:gdLst/>
              <a:ahLst/>
              <a:cxnLst/>
              <a:rect l="0" t="0" r="0" b="0"/>
              <a:pathLst>
                <a:path w="863100" h="863100">
                  <a:moveTo>
                    <a:pt x="431550" y="0"/>
                  </a:moveTo>
                  <a:cubicBezTo>
                    <a:pt x="546004" y="0"/>
                    <a:pt x="655771" y="45467"/>
                    <a:pt x="736702" y="126398"/>
                  </a:cubicBezTo>
                  <a:cubicBezTo>
                    <a:pt x="817633" y="207329"/>
                    <a:pt x="863100" y="317096"/>
                    <a:pt x="863100" y="431550"/>
                  </a:cubicBezTo>
                  <a:cubicBezTo>
                    <a:pt x="863100" y="669889"/>
                    <a:pt x="669889" y="863100"/>
                    <a:pt x="431550" y="863100"/>
                  </a:cubicBezTo>
                  <a:cubicBezTo>
                    <a:pt x="193212" y="863100"/>
                    <a:pt x="0" y="669889"/>
                    <a:pt x="0" y="431550"/>
                  </a:cubicBezTo>
                  <a:cubicBezTo>
                    <a:pt x="0" y="193212"/>
                    <a:pt x="193212" y="0"/>
                    <a:pt x="4315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EFE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" name="Shape 2296"/>
            <p:cNvSpPr/>
            <p:nvPr/>
          </p:nvSpPr>
          <p:spPr>
            <a:xfrm>
              <a:off x="1138500" y="1207151"/>
              <a:ext cx="863100" cy="863100"/>
            </a:xfrm>
            <a:custGeom>
              <a:avLst/>
              <a:gdLst/>
              <a:ahLst/>
              <a:cxnLst/>
              <a:rect l="0" t="0" r="0" b="0"/>
              <a:pathLst>
                <a:path w="863100" h="863100">
                  <a:moveTo>
                    <a:pt x="0" y="431550"/>
                  </a:moveTo>
                  <a:lnTo>
                    <a:pt x="0" y="431550"/>
                  </a:lnTo>
                  <a:cubicBezTo>
                    <a:pt x="0" y="193212"/>
                    <a:pt x="193212" y="0"/>
                    <a:pt x="431550" y="0"/>
                  </a:cubicBezTo>
                  <a:lnTo>
                    <a:pt x="431550" y="0"/>
                  </a:lnTo>
                  <a:cubicBezTo>
                    <a:pt x="546004" y="0"/>
                    <a:pt x="655771" y="45467"/>
                    <a:pt x="736702" y="126398"/>
                  </a:cubicBezTo>
                  <a:cubicBezTo>
                    <a:pt x="817633" y="207329"/>
                    <a:pt x="863100" y="317096"/>
                    <a:pt x="863100" y="431550"/>
                  </a:cubicBezTo>
                  <a:lnTo>
                    <a:pt x="863100" y="431550"/>
                  </a:lnTo>
                  <a:cubicBezTo>
                    <a:pt x="863100" y="669889"/>
                    <a:pt x="669889" y="863100"/>
                    <a:pt x="431550" y="863100"/>
                  </a:cubicBezTo>
                  <a:lnTo>
                    <a:pt x="431550" y="863100"/>
                  </a:lnTo>
                  <a:cubicBezTo>
                    <a:pt x="193212" y="863100"/>
                    <a:pt x="0" y="669889"/>
                    <a:pt x="0" y="431550"/>
                  </a:cubicBezTo>
                  <a:close/>
                </a:path>
              </a:pathLst>
            </a:custGeom>
            <a:ln w="2857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2298"/>
            <p:cNvSpPr/>
            <p:nvPr/>
          </p:nvSpPr>
          <p:spPr>
            <a:xfrm>
              <a:off x="1979225" y="683174"/>
              <a:ext cx="1526869" cy="806703"/>
            </a:xfrm>
            <a:custGeom>
              <a:avLst/>
              <a:gdLst/>
              <a:ahLst/>
              <a:cxnLst/>
              <a:rect l="0" t="0" r="0" b="0"/>
              <a:pathLst>
                <a:path w="1526869" h="806703">
                  <a:moveTo>
                    <a:pt x="0" y="806703"/>
                  </a:moveTo>
                  <a:lnTo>
                    <a:pt x="1526869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299"/>
            <p:cNvSpPr/>
            <p:nvPr/>
          </p:nvSpPr>
          <p:spPr>
            <a:xfrm>
              <a:off x="3498745" y="662981"/>
              <a:ext cx="45569" cy="34103"/>
            </a:xfrm>
            <a:custGeom>
              <a:avLst/>
              <a:gdLst/>
              <a:ahLst/>
              <a:cxnLst/>
              <a:rect l="0" t="0" r="0" b="0"/>
              <a:pathLst>
                <a:path w="45569" h="34103">
                  <a:moveTo>
                    <a:pt x="45569" y="0"/>
                  </a:moveTo>
                  <a:lnTo>
                    <a:pt x="14699" y="34103"/>
                  </a:lnTo>
                  <a:lnTo>
                    <a:pt x="0" y="6282"/>
                  </a:lnTo>
                  <a:lnTo>
                    <a:pt x="45569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300"/>
            <p:cNvSpPr/>
            <p:nvPr/>
          </p:nvSpPr>
          <p:spPr>
            <a:xfrm>
              <a:off x="3556625" y="228651"/>
              <a:ext cx="863100" cy="863100"/>
            </a:xfrm>
            <a:custGeom>
              <a:avLst/>
              <a:gdLst/>
              <a:ahLst/>
              <a:cxnLst/>
              <a:rect l="0" t="0" r="0" b="0"/>
              <a:pathLst>
                <a:path w="863100" h="863100">
                  <a:moveTo>
                    <a:pt x="431550" y="0"/>
                  </a:moveTo>
                  <a:cubicBezTo>
                    <a:pt x="546004" y="0"/>
                    <a:pt x="655771" y="45467"/>
                    <a:pt x="736702" y="126398"/>
                  </a:cubicBezTo>
                  <a:cubicBezTo>
                    <a:pt x="817633" y="207329"/>
                    <a:pt x="863100" y="317096"/>
                    <a:pt x="863100" y="431550"/>
                  </a:cubicBezTo>
                  <a:cubicBezTo>
                    <a:pt x="863100" y="669889"/>
                    <a:pt x="669889" y="863100"/>
                    <a:pt x="431550" y="863100"/>
                  </a:cubicBezTo>
                  <a:cubicBezTo>
                    <a:pt x="193211" y="863100"/>
                    <a:pt x="0" y="669889"/>
                    <a:pt x="0" y="431550"/>
                  </a:cubicBezTo>
                  <a:cubicBezTo>
                    <a:pt x="0" y="193212"/>
                    <a:pt x="193211" y="0"/>
                    <a:pt x="4315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EFE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301"/>
            <p:cNvSpPr/>
            <p:nvPr/>
          </p:nvSpPr>
          <p:spPr>
            <a:xfrm>
              <a:off x="3556625" y="228651"/>
              <a:ext cx="863100" cy="863100"/>
            </a:xfrm>
            <a:custGeom>
              <a:avLst/>
              <a:gdLst/>
              <a:ahLst/>
              <a:cxnLst/>
              <a:rect l="0" t="0" r="0" b="0"/>
              <a:pathLst>
                <a:path w="863100" h="863100">
                  <a:moveTo>
                    <a:pt x="0" y="431550"/>
                  </a:moveTo>
                  <a:lnTo>
                    <a:pt x="0" y="431550"/>
                  </a:lnTo>
                  <a:cubicBezTo>
                    <a:pt x="0" y="193212"/>
                    <a:pt x="193211" y="0"/>
                    <a:pt x="431550" y="0"/>
                  </a:cubicBezTo>
                  <a:lnTo>
                    <a:pt x="431550" y="0"/>
                  </a:lnTo>
                  <a:cubicBezTo>
                    <a:pt x="546004" y="0"/>
                    <a:pt x="655771" y="45467"/>
                    <a:pt x="736702" y="126398"/>
                  </a:cubicBezTo>
                  <a:cubicBezTo>
                    <a:pt x="817633" y="207329"/>
                    <a:pt x="863100" y="317096"/>
                    <a:pt x="863100" y="431550"/>
                  </a:cubicBezTo>
                  <a:lnTo>
                    <a:pt x="863100" y="431550"/>
                  </a:lnTo>
                  <a:cubicBezTo>
                    <a:pt x="863100" y="669889"/>
                    <a:pt x="669889" y="863100"/>
                    <a:pt x="431550" y="863100"/>
                  </a:cubicBezTo>
                  <a:lnTo>
                    <a:pt x="431550" y="863100"/>
                  </a:lnTo>
                  <a:cubicBezTo>
                    <a:pt x="193211" y="863100"/>
                    <a:pt x="0" y="669889"/>
                    <a:pt x="0" y="431550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303"/>
            <p:cNvSpPr/>
            <p:nvPr/>
          </p:nvSpPr>
          <p:spPr>
            <a:xfrm>
              <a:off x="1875202" y="1943853"/>
              <a:ext cx="1652449" cy="815313"/>
            </a:xfrm>
            <a:custGeom>
              <a:avLst/>
              <a:gdLst/>
              <a:ahLst/>
              <a:cxnLst/>
              <a:rect l="0" t="0" r="0" b="0"/>
              <a:pathLst>
                <a:path w="1652449" h="815313">
                  <a:moveTo>
                    <a:pt x="0" y="0"/>
                  </a:moveTo>
                  <a:lnTo>
                    <a:pt x="1652449" y="815313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2304"/>
            <p:cNvSpPr/>
            <p:nvPr/>
          </p:nvSpPr>
          <p:spPr>
            <a:xfrm>
              <a:off x="3520690" y="2745057"/>
              <a:ext cx="45725" cy="33235"/>
            </a:xfrm>
            <a:custGeom>
              <a:avLst/>
              <a:gdLst/>
              <a:ahLst/>
              <a:cxnLst/>
              <a:rect l="0" t="0" r="0" b="0"/>
              <a:pathLst>
                <a:path w="45725" h="33235">
                  <a:moveTo>
                    <a:pt x="13922" y="0"/>
                  </a:moveTo>
                  <a:lnTo>
                    <a:pt x="45725" y="33235"/>
                  </a:lnTo>
                  <a:lnTo>
                    <a:pt x="0" y="28218"/>
                  </a:lnTo>
                  <a:lnTo>
                    <a:pt x="13922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2305"/>
            <p:cNvSpPr/>
            <p:nvPr/>
          </p:nvSpPr>
          <p:spPr>
            <a:xfrm>
              <a:off x="3578900" y="2397326"/>
              <a:ext cx="863100" cy="863100"/>
            </a:xfrm>
            <a:custGeom>
              <a:avLst/>
              <a:gdLst/>
              <a:ahLst/>
              <a:cxnLst/>
              <a:rect l="0" t="0" r="0" b="0"/>
              <a:pathLst>
                <a:path w="863100" h="863100">
                  <a:moveTo>
                    <a:pt x="431550" y="0"/>
                  </a:moveTo>
                  <a:cubicBezTo>
                    <a:pt x="546004" y="0"/>
                    <a:pt x="655771" y="45467"/>
                    <a:pt x="736702" y="126398"/>
                  </a:cubicBezTo>
                  <a:cubicBezTo>
                    <a:pt x="817633" y="207329"/>
                    <a:pt x="863100" y="317096"/>
                    <a:pt x="863100" y="431550"/>
                  </a:cubicBezTo>
                  <a:cubicBezTo>
                    <a:pt x="863100" y="669889"/>
                    <a:pt x="669889" y="863100"/>
                    <a:pt x="431550" y="863100"/>
                  </a:cubicBezTo>
                  <a:cubicBezTo>
                    <a:pt x="193211" y="863100"/>
                    <a:pt x="0" y="669889"/>
                    <a:pt x="0" y="431550"/>
                  </a:cubicBezTo>
                  <a:cubicBezTo>
                    <a:pt x="0" y="193211"/>
                    <a:pt x="193211" y="0"/>
                    <a:pt x="4315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FEFE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306"/>
            <p:cNvSpPr/>
            <p:nvPr/>
          </p:nvSpPr>
          <p:spPr>
            <a:xfrm>
              <a:off x="3578900" y="2397326"/>
              <a:ext cx="863100" cy="863100"/>
            </a:xfrm>
            <a:custGeom>
              <a:avLst/>
              <a:gdLst/>
              <a:ahLst/>
              <a:cxnLst/>
              <a:rect l="0" t="0" r="0" b="0"/>
              <a:pathLst>
                <a:path w="863100" h="863100">
                  <a:moveTo>
                    <a:pt x="0" y="431550"/>
                  </a:moveTo>
                  <a:lnTo>
                    <a:pt x="0" y="431550"/>
                  </a:lnTo>
                  <a:cubicBezTo>
                    <a:pt x="0" y="193211"/>
                    <a:pt x="193211" y="0"/>
                    <a:pt x="431550" y="0"/>
                  </a:cubicBezTo>
                  <a:lnTo>
                    <a:pt x="431550" y="0"/>
                  </a:lnTo>
                  <a:cubicBezTo>
                    <a:pt x="546004" y="0"/>
                    <a:pt x="655771" y="45467"/>
                    <a:pt x="736702" y="126398"/>
                  </a:cubicBezTo>
                  <a:cubicBezTo>
                    <a:pt x="817633" y="207329"/>
                    <a:pt x="863100" y="317096"/>
                    <a:pt x="863100" y="431550"/>
                  </a:cubicBezTo>
                  <a:lnTo>
                    <a:pt x="863100" y="431550"/>
                  </a:lnTo>
                  <a:cubicBezTo>
                    <a:pt x="863100" y="669889"/>
                    <a:pt x="669889" y="863100"/>
                    <a:pt x="431550" y="863100"/>
                  </a:cubicBezTo>
                  <a:lnTo>
                    <a:pt x="431550" y="863100"/>
                  </a:lnTo>
                  <a:cubicBezTo>
                    <a:pt x="193211" y="863100"/>
                    <a:pt x="0" y="669889"/>
                    <a:pt x="0" y="431550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308"/>
            <p:cNvSpPr/>
            <p:nvPr/>
          </p:nvSpPr>
          <p:spPr>
            <a:xfrm>
              <a:off x="2186201" y="842501"/>
              <a:ext cx="1407499" cy="725321"/>
            </a:xfrm>
            <a:custGeom>
              <a:avLst/>
              <a:gdLst/>
              <a:ahLst/>
              <a:cxnLst/>
              <a:rect l="0" t="0" r="0" b="0"/>
              <a:pathLst>
                <a:path w="1407499" h="725321">
                  <a:moveTo>
                    <a:pt x="1407499" y="0"/>
                  </a:moveTo>
                  <a:lnTo>
                    <a:pt x="0" y="725321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309"/>
            <p:cNvSpPr/>
            <p:nvPr/>
          </p:nvSpPr>
          <p:spPr>
            <a:xfrm>
              <a:off x="2147778" y="1553837"/>
              <a:ext cx="45631" cy="33786"/>
            </a:xfrm>
            <a:custGeom>
              <a:avLst/>
              <a:gdLst/>
              <a:ahLst/>
              <a:cxnLst/>
              <a:rect l="0" t="0" r="0" b="0"/>
              <a:pathLst>
                <a:path w="45631" h="33786">
                  <a:moveTo>
                    <a:pt x="31217" y="0"/>
                  </a:moveTo>
                  <a:lnTo>
                    <a:pt x="45631" y="27970"/>
                  </a:lnTo>
                  <a:lnTo>
                    <a:pt x="0" y="33786"/>
                  </a:lnTo>
                  <a:lnTo>
                    <a:pt x="31217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311"/>
            <p:cNvSpPr/>
            <p:nvPr/>
          </p:nvSpPr>
          <p:spPr>
            <a:xfrm>
              <a:off x="2180446" y="1847882"/>
              <a:ext cx="1524852" cy="675843"/>
            </a:xfrm>
            <a:custGeom>
              <a:avLst/>
              <a:gdLst/>
              <a:ahLst/>
              <a:cxnLst/>
              <a:rect l="0" t="0" r="0" b="0"/>
              <a:pathLst>
                <a:path w="1524852" h="675843">
                  <a:moveTo>
                    <a:pt x="1524852" y="675843"/>
                  </a:moveTo>
                  <a:lnTo>
                    <a:pt x="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312"/>
            <p:cNvSpPr/>
            <p:nvPr/>
          </p:nvSpPr>
          <p:spPr>
            <a:xfrm>
              <a:off x="2140928" y="1830367"/>
              <a:ext cx="45893" cy="31898"/>
            </a:xfrm>
            <a:custGeom>
              <a:avLst/>
              <a:gdLst/>
              <a:ahLst/>
              <a:cxnLst/>
              <a:rect l="0" t="0" r="0" b="0"/>
              <a:pathLst>
                <a:path w="45893" h="31898">
                  <a:moveTo>
                    <a:pt x="0" y="0"/>
                  </a:moveTo>
                  <a:lnTo>
                    <a:pt x="45893" y="3132"/>
                  </a:lnTo>
                  <a:lnTo>
                    <a:pt x="33143" y="31898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2326"/>
            <p:cNvSpPr/>
            <p:nvPr/>
          </p:nvSpPr>
          <p:spPr>
            <a:xfrm>
              <a:off x="0" y="1638701"/>
              <a:ext cx="1081350" cy="0"/>
            </a:xfrm>
            <a:custGeom>
              <a:avLst/>
              <a:gdLst/>
              <a:ahLst/>
              <a:cxnLst/>
              <a:rect l="0" t="0" r="0" b="0"/>
              <a:pathLst>
                <a:path w="1081350">
                  <a:moveTo>
                    <a:pt x="0" y="0"/>
                  </a:moveTo>
                  <a:lnTo>
                    <a:pt x="1081350" y="0"/>
                  </a:lnTo>
                </a:path>
              </a:pathLst>
            </a:custGeom>
            <a:ln w="9525" cap="flat">
              <a:solidFill>
                <a:schemeClr val="tx1"/>
              </a:solidFill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2327"/>
            <p:cNvSpPr/>
            <p:nvPr/>
          </p:nvSpPr>
          <p:spPr>
            <a:xfrm>
              <a:off x="1081350" y="162296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solidFill>
                <a:schemeClr val="tx1"/>
              </a:solidFill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Rectangle 2329"/>
            <p:cNvSpPr/>
            <p:nvPr/>
          </p:nvSpPr>
          <p:spPr>
            <a:xfrm>
              <a:off x="2275325" y="1529162"/>
              <a:ext cx="236339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+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2510434" y="4261386"/>
            <a:ext cx="199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Sum of gradients </a:t>
            </a:r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184878" y="3609017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x=</a:t>
            </a:r>
            <a:r>
              <a:rPr lang="en-US" dirty="0" smtClean="0">
                <a:solidFill>
                  <a:srgbClr val="5D9048"/>
                </a:solidFill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2</a:t>
            </a:r>
            <a:endParaRPr lang="ru-RU" dirty="0">
              <a:solidFill>
                <a:srgbClr val="5D9048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42277" y="285362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D9048"/>
                </a:solidFill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2</a:t>
            </a:r>
            <a:endParaRPr lang="ru-RU" dirty="0">
              <a:solidFill>
                <a:srgbClr val="5D9048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5687249" y="490488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D9048"/>
                </a:solidFill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2</a:t>
            </a:r>
            <a:endParaRPr lang="ru-RU" dirty="0">
              <a:solidFill>
                <a:srgbClr val="5D9048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6754960" y="4964176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*</a:t>
            </a:r>
            <a:endParaRPr lang="ru-RU" b="1" dirty="0">
              <a:solidFill>
                <a:srgbClr val="5D9048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719249" y="2913513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*</a:t>
            </a:r>
            <a:endParaRPr lang="ru-RU" b="1" dirty="0">
              <a:solidFill>
                <a:srgbClr val="5D9048"/>
              </a:solidFill>
            </a:endParaRPr>
          </a:p>
        </p:txBody>
      </p:sp>
      <p:cxnSp>
        <p:nvCxnSpPr>
          <p:cNvPr id="36" name="Прямая со стрелкой 35"/>
          <p:cNvCxnSpPr/>
          <p:nvPr/>
        </p:nvCxnSpPr>
        <p:spPr>
          <a:xfrm>
            <a:off x="7240041" y="3093520"/>
            <a:ext cx="1420382" cy="0"/>
          </a:xfrm>
          <a:prstGeom prst="straightConnector1">
            <a:avLst/>
          </a:prstGeom>
          <a:ln>
            <a:solidFill>
              <a:srgbClr val="5D90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>
            <a:off x="7260917" y="5051187"/>
            <a:ext cx="1420382" cy="0"/>
          </a:xfrm>
          <a:prstGeom prst="straightConnector1">
            <a:avLst/>
          </a:prstGeom>
          <a:ln>
            <a:solidFill>
              <a:srgbClr val="5D90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5362575" y="2171700"/>
            <a:ext cx="8001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>
            <a:off x="6162675" y="2171700"/>
            <a:ext cx="466725" cy="542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/>
          <p:cNvSpPr/>
          <p:nvPr/>
        </p:nvSpPr>
        <p:spPr>
          <a:xfrm>
            <a:off x="5524842" y="1780088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y=</a:t>
            </a:r>
            <a:r>
              <a:rPr lang="en-US" dirty="0" smtClean="0">
                <a:solidFill>
                  <a:srgbClr val="5D9048"/>
                </a:solidFill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endParaRPr lang="ru-RU" b="1" dirty="0">
              <a:solidFill>
                <a:srgbClr val="5D9048"/>
              </a:solidFill>
            </a:endParaRPr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 flipH="1">
            <a:off x="5287198" y="6010431"/>
            <a:ext cx="8001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flipV="1">
            <a:off x="6087298" y="5451252"/>
            <a:ext cx="551627" cy="559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51"/>
          <p:cNvSpPr/>
          <p:nvPr/>
        </p:nvSpPr>
        <p:spPr>
          <a:xfrm>
            <a:off x="5405761" y="5577395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z=</a:t>
            </a:r>
            <a:r>
              <a:rPr lang="en-US" dirty="0" smtClean="0">
                <a:solidFill>
                  <a:srgbClr val="5D9048"/>
                </a:solidFill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5</a:t>
            </a:r>
            <a:endParaRPr lang="ru-RU" b="1" dirty="0">
              <a:solidFill>
                <a:srgbClr val="5D9048"/>
              </a:solidFill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7780815" y="268937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D9048"/>
                </a:solidFill>
                <a:latin typeface="Arial" panose="020B0604020202020204" pitchFamily="34" charset="0"/>
              </a:rPr>
              <a:t>6</a:t>
            </a:r>
            <a:endParaRPr lang="ru-RU" dirty="0">
              <a:solidFill>
                <a:srgbClr val="5D9048"/>
              </a:solidFill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7793779" y="460681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D9048"/>
                </a:solidFill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10</a:t>
            </a:r>
            <a:endParaRPr lang="ru-RU" dirty="0">
              <a:solidFill>
                <a:srgbClr val="5D9048"/>
              </a:solidFill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 flipH="1">
            <a:off x="7201941" y="3229787"/>
            <a:ext cx="142038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flipH="1">
            <a:off x="7247192" y="5187454"/>
            <a:ext cx="142038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flipH="1">
            <a:off x="2756864" y="4152950"/>
            <a:ext cx="142038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76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Gradients</a:t>
            </a:r>
            <a:r>
              <a:rPr lang="ru-RU" b="1" dirty="0"/>
              <a:t> </a:t>
            </a:r>
            <a:r>
              <a:rPr lang="ru-RU" b="1" dirty="0" err="1"/>
              <a:t>for</a:t>
            </a:r>
            <a:r>
              <a:rPr lang="ru-RU" b="1" dirty="0"/>
              <a:t> </a:t>
            </a:r>
            <a:r>
              <a:rPr lang="ru-RU" b="1" dirty="0" err="1"/>
              <a:t>vectorized</a:t>
            </a:r>
            <a:r>
              <a:rPr lang="ru-RU" b="1" dirty="0"/>
              <a:t> </a:t>
            </a:r>
            <a:r>
              <a:rPr lang="ru-RU" b="1" dirty="0" err="1" smtClean="0"/>
              <a:t>code</a:t>
            </a:r>
            <a:endParaRPr lang="ru-RU" b="1" dirty="0"/>
          </a:p>
        </p:txBody>
      </p:sp>
      <p:grpSp>
        <p:nvGrpSpPr>
          <p:cNvPr id="4" name="Group 26690"/>
          <p:cNvGrpSpPr>
            <a:grpSpLocks noChangeAspect="1"/>
          </p:cNvGrpSpPr>
          <p:nvPr/>
        </p:nvGrpSpPr>
        <p:grpSpPr>
          <a:xfrm>
            <a:off x="1541470" y="1690688"/>
            <a:ext cx="10085998" cy="4643301"/>
            <a:chOff x="344250" y="70640"/>
            <a:chExt cx="9143423" cy="4209290"/>
          </a:xfrm>
        </p:grpSpPr>
        <p:sp>
          <p:nvSpPr>
            <p:cNvPr id="5" name="Shape 2346"/>
            <p:cNvSpPr/>
            <p:nvPr/>
          </p:nvSpPr>
          <p:spPr>
            <a:xfrm>
              <a:off x="2618275" y="785230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1747350" y="0"/>
                  </a:move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cubicBezTo>
                    <a:pt x="3494700" y="2712385"/>
                    <a:pt x="2712385" y="3494700"/>
                    <a:pt x="1747350" y="3494700"/>
                  </a:cubicBezTo>
                  <a:cubicBezTo>
                    <a:pt x="782315" y="3494700"/>
                    <a:pt x="0" y="2712385"/>
                    <a:pt x="0" y="1747350"/>
                  </a:cubicBezTo>
                  <a:cubicBezTo>
                    <a:pt x="0" y="782315"/>
                    <a:pt x="782315" y="0"/>
                    <a:pt x="17473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2347"/>
            <p:cNvSpPr/>
            <p:nvPr/>
          </p:nvSpPr>
          <p:spPr>
            <a:xfrm>
              <a:off x="2618275" y="785230"/>
              <a:ext cx="3494700" cy="3494700"/>
            </a:xfrm>
            <a:custGeom>
              <a:avLst/>
              <a:gdLst/>
              <a:ahLst/>
              <a:cxnLst/>
              <a:rect l="0" t="0" r="0" b="0"/>
              <a:pathLst>
                <a:path w="3494700" h="3494700">
                  <a:moveTo>
                    <a:pt x="0" y="1747350"/>
                  </a:moveTo>
                  <a:lnTo>
                    <a:pt x="0" y="1747350"/>
                  </a:lnTo>
                  <a:cubicBezTo>
                    <a:pt x="0" y="782315"/>
                    <a:pt x="782315" y="0"/>
                    <a:pt x="1747350" y="0"/>
                  </a:cubicBezTo>
                  <a:lnTo>
                    <a:pt x="1747350" y="0"/>
                  </a:lnTo>
                  <a:cubicBezTo>
                    <a:pt x="2210776" y="0"/>
                    <a:pt x="2655222" y="184095"/>
                    <a:pt x="2982913" y="511787"/>
                  </a:cubicBezTo>
                  <a:cubicBezTo>
                    <a:pt x="3310605" y="839479"/>
                    <a:pt x="3494700" y="1283924"/>
                    <a:pt x="3494700" y="1747350"/>
                  </a:cubicBezTo>
                  <a:lnTo>
                    <a:pt x="3494700" y="1747350"/>
                  </a:lnTo>
                  <a:cubicBezTo>
                    <a:pt x="3494700" y="2712385"/>
                    <a:pt x="2712385" y="3494700"/>
                    <a:pt x="1747350" y="3494700"/>
                  </a:cubicBezTo>
                  <a:lnTo>
                    <a:pt x="1747350" y="3494700"/>
                  </a:lnTo>
                  <a:cubicBezTo>
                    <a:pt x="782315" y="3494700"/>
                    <a:pt x="0" y="2712385"/>
                    <a:pt x="0" y="174735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" name="Rectangle 2348"/>
            <p:cNvSpPr/>
            <p:nvPr/>
          </p:nvSpPr>
          <p:spPr>
            <a:xfrm>
              <a:off x="4280942" y="2199228"/>
              <a:ext cx="224583" cy="9057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48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Shape 2350"/>
            <p:cNvSpPr/>
            <p:nvPr/>
          </p:nvSpPr>
          <p:spPr>
            <a:xfrm>
              <a:off x="344250" y="3303228"/>
              <a:ext cx="2301609" cy="777327"/>
            </a:xfrm>
            <a:custGeom>
              <a:avLst/>
              <a:gdLst/>
              <a:ahLst/>
              <a:cxnLst/>
              <a:rect l="0" t="0" r="0" b="0"/>
              <a:pathLst>
                <a:path w="2301609" h="777327">
                  <a:moveTo>
                    <a:pt x="0" y="777327"/>
                  </a:moveTo>
                  <a:lnTo>
                    <a:pt x="2301609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2351"/>
            <p:cNvSpPr/>
            <p:nvPr/>
          </p:nvSpPr>
          <p:spPr>
            <a:xfrm>
              <a:off x="2635791" y="3273417"/>
              <a:ext cx="91974" cy="59622"/>
            </a:xfrm>
            <a:custGeom>
              <a:avLst/>
              <a:gdLst/>
              <a:ahLst/>
              <a:cxnLst/>
              <a:rect l="0" t="0" r="0" b="0"/>
              <a:pathLst>
                <a:path w="91974" h="59622">
                  <a:moveTo>
                    <a:pt x="0" y="0"/>
                  </a:moveTo>
                  <a:lnTo>
                    <a:pt x="91974" y="2149"/>
                  </a:lnTo>
                  <a:lnTo>
                    <a:pt x="20137" y="59622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353"/>
            <p:cNvSpPr/>
            <p:nvPr/>
          </p:nvSpPr>
          <p:spPr>
            <a:xfrm>
              <a:off x="631500" y="761255"/>
              <a:ext cx="2089025" cy="888849"/>
            </a:xfrm>
            <a:custGeom>
              <a:avLst/>
              <a:gdLst/>
              <a:ahLst/>
              <a:cxnLst/>
              <a:rect l="0" t="0" r="0" b="0"/>
              <a:pathLst>
                <a:path w="2089025" h="888849">
                  <a:moveTo>
                    <a:pt x="0" y="0"/>
                  </a:moveTo>
                  <a:lnTo>
                    <a:pt x="2089025" y="888849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2354"/>
            <p:cNvSpPr/>
            <p:nvPr/>
          </p:nvSpPr>
          <p:spPr>
            <a:xfrm>
              <a:off x="2708205" y="1621150"/>
              <a:ext cx="91869" cy="62801"/>
            </a:xfrm>
            <a:custGeom>
              <a:avLst/>
              <a:gdLst/>
              <a:ahLst/>
              <a:cxnLst/>
              <a:rect l="0" t="0" r="0" b="0"/>
              <a:pathLst>
                <a:path w="91869" h="62801">
                  <a:moveTo>
                    <a:pt x="24639" y="0"/>
                  </a:moveTo>
                  <a:lnTo>
                    <a:pt x="91869" y="62801"/>
                  </a:lnTo>
                  <a:lnTo>
                    <a:pt x="0" y="57907"/>
                  </a:lnTo>
                  <a:lnTo>
                    <a:pt x="24639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2356"/>
            <p:cNvSpPr/>
            <p:nvPr/>
          </p:nvSpPr>
          <p:spPr>
            <a:xfrm>
              <a:off x="6112975" y="2532580"/>
              <a:ext cx="2160000" cy="0"/>
            </a:xfrm>
            <a:custGeom>
              <a:avLst/>
              <a:gdLst/>
              <a:ahLst/>
              <a:cxnLst/>
              <a:rect l="0" t="0" r="0" b="0"/>
              <a:pathLst>
                <a:path w="2160000">
                  <a:moveTo>
                    <a:pt x="0" y="0"/>
                  </a:moveTo>
                  <a:lnTo>
                    <a:pt x="216000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2357"/>
            <p:cNvSpPr/>
            <p:nvPr/>
          </p:nvSpPr>
          <p:spPr>
            <a:xfrm>
              <a:off x="8272976" y="2501114"/>
              <a:ext cx="86451" cy="62931"/>
            </a:xfrm>
            <a:custGeom>
              <a:avLst/>
              <a:gdLst/>
              <a:ahLst/>
              <a:cxnLst/>
              <a:rect l="0" t="0" r="0" b="0"/>
              <a:pathLst>
                <a:path w="86451" h="62931">
                  <a:moveTo>
                    <a:pt x="0" y="0"/>
                  </a:moveTo>
                  <a:lnTo>
                    <a:pt x="86451" y="31465"/>
                  </a:lnTo>
                  <a:lnTo>
                    <a:pt x="0" y="62931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38761D"/>
            </a:lnRef>
            <a:fillRef idx="1">
              <a:srgbClr val="38761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4" name="Picture 236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22588" y="523580"/>
              <a:ext cx="352425" cy="304800"/>
            </a:xfrm>
            <a:prstGeom prst="rect">
              <a:avLst/>
            </a:prstGeom>
          </p:spPr>
        </p:pic>
        <p:sp>
          <p:nvSpPr>
            <p:cNvPr id="15" name="Shape 2361"/>
            <p:cNvSpPr/>
            <p:nvPr/>
          </p:nvSpPr>
          <p:spPr>
            <a:xfrm>
              <a:off x="1013063" y="514055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6" name="Picture 236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42437" y="3351505"/>
              <a:ext cx="295275" cy="361950"/>
            </a:xfrm>
            <a:prstGeom prst="rect">
              <a:avLst/>
            </a:prstGeom>
          </p:spPr>
        </p:pic>
        <p:sp>
          <p:nvSpPr>
            <p:cNvPr id="17" name="Shape 2365"/>
            <p:cNvSpPr/>
            <p:nvPr/>
          </p:nvSpPr>
          <p:spPr>
            <a:xfrm>
              <a:off x="932912" y="3341980"/>
              <a:ext cx="314325" cy="381000"/>
            </a:xfrm>
            <a:custGeom>
              <a:avLst/>
              <a:gdLst/>
              <a:ahLst/>
              <a:cxnLst/>
              <a:rect l="0" t="0" r="0" b="0"/>
              <a:pathLst>
                <a:path w="314325" h="381000">
                  <a:moveTo>
                    <a:pt x="0" y="0"/>
                  </a:moveTo>
                  <a:lnTo>
                    <a:pt x="314325" y="0"/>
                  </a:lnTo>
                  <a:lnTo>
                    <a:pt x="314325" y="381000"/>
                  </a:lnTo>
                  <a:lnTo>
                    <a:pt x="0" y="3810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8" name="Picture 236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888013" y="2049180"/>
              <a:ext cx="352425" cy="304800"/>
            </a:xfrm>
            <a:prstGeom prst="rect">
              <a:avLst/>
            </a:prstGeom>
          </p:spPr>
        </p:pic>
        <p:sp>
          <p:nvSpPr>
            <p:cNvPr id="19" name="Shape 2369"/>
            <p:cNvSpPr/>
            <p:nvPr/>
          </p:nvSpPr>
          <p:spPr>
            <a:xfrm>
              <a:off x="6878488" y="2039655"/>
              <a:ext cx="371475" cy="323850"/>
            </a:xfrm>
            <a:custGeom>
              <a:avLst/>
              <a:gdLst/>
              <a:ahLst/>
              <a:cxnLst/>
              <a:rect l="0" t="0" r="0" b="0"/>
              <a:pathLst>
                <a:path w="371475" h="323850">
                  <a:moveTo>
                    <a:pt x="0" y="0"/>
                  </a:moveTo>
                  <a:lnTo>
                    <a:pt x="371475" y="0"/>
                  </a:lnTo>
                  <a:lnTo>
                    <a:pt x="371475" y="323850"/>
                  </a:lnTo>
                  <a:lnTo>
                    <a:pt x="0" y="3238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0" name="Picture 237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040837" y="1580917"/>
              <a:ext cx="485775" cy="638175"/>
            </a:xfrm>
            <a:prstGeom prst="rect">
              <a:avLst/>
            </a:prstGeom>
          </p:spPr>
        </p:pic>
        <p:sp>
          <p:nvSpPr>
            <p:cNvPr id="21" name="Shape 2373"/>
            <p:cNvSpPr/>
            <p:nvPr/>
          </p:nvSpPr>
          <p:spPr>
            <a:xfrm>
              <a:off x="3031312" y="1571392"/>
              <a:ext cx="504825" cy="657225"/>
            </a:xfrm>
            <a:custGeom>
              <a:avLst/>
              <a:gdLst/>
              <a:ahLst/>
              <a:cxnLst/>
              <a:rect l="0" t="0" r="0" b="0"/>
              <a:pathLst>
                <a:path w="504825" h="657225">
                  <a:moveTo>
                    <a:pt x="0" y="0"/>
                  </a:moveTo>
                  <a:lnTo>
                    <a:pt x="504825" y="0"/>
                  </a:lnTo>
                  <a:lnTo>
                    <a:pt x="504825" y="657225"/>
                  </a:lnTo>
                  <a:lnTo>
                    <a:pt x="0" y="65722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22" name="Picture 2376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040837" y="2783517"/>
              <a:ext cx="409575" cy="704850"/>
            </a:xfrm>
            <a:prstGeom prst="rect">
              <a:avLst/>
            </a:prstGeom>
          </p:spPr>
        </p:pic>
        <p:sp>
          <p:nvSpPr>
            <p:cNvPr id="23" name="Shape 2377"/>
            <p:cNvSpPr/>
            <p:nvPr/>
          </p:nvSpPr>
          <p:spPr>
            <a:xfrm>
              <a:off x="3031312" y="2773992"/>
              <a:ext cx="428625" cy="723900"/>
            </a:xfrm>
            <a:custGeom>
              <a:avLst/>
              <a:gdLst/>
              <a:ahLst/>
              <a:cxnLst/>
              <a:rect l="0" t="0" r="0" b="0"/>
              <a:pathLst>
                <a:path w="428625" h="723900">
                  <a:moveTo>
                    <a:pt x="0" y="0"/>
                  </a:moveTo>
                  <a:lnTo>
                    <a:pt x="428625" y="0"/>
                  </a:lnTo>
                  <a:lnTo>
                    <a:pt x="428625" y="723900"/>
                  </a:lnTo>
                  <a:lnTo>
                    <a:pt x="0" y="7239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Rectangle 2379"/>
            <p:cNvSpPr/>
            <p:nvPr/>
          </p:nvSpPr>
          <p:spPr>
            <a:xfrm>
              <a:off x="3673075" y="1282390"/>
              <a:ext cx="2009996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“local gradient”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Shape 2381"/>
            <p:cNvSpPr/>
            <p:nvPr/>
          </p:nvSpPr>
          <p:spPr>
            <a:xfrm>
              <a:off x="3639841" y="1479705"/>
              <a:ext cx="2934471" cy="404685"/>
            </a:xfrm>
            <a:custGeom>
              <a:avLst/>
              <a:gdLst/>
              <a:ahLst/>
              <a:cxnLst/>
              <a:rect l="0" t="0" r="0" b="0"/>
              <a:pathLst>
                <a:path w="2934471" h="404685">
                  <a:moveTo>
                    <a:pt x="2934471" y="0"/>
                  </a:moveTo>
                  <a:lnTo>
                    <a:pt x="0" y="404685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2382"/>
            <p:cNvSpPr/>
            <p:nvPr/>
          </p:nvSpPr>
          <p:spPr>
            <a:xfrm>
              <a:off x="3554201" y="1853219"/>
              <a:ext cx="89938" cy="62341"/>
            </a:xfrm>
            <a:custGeom>
              <a:avLst/>
              <a:gdLst/>
              <a:ahLst/>
              <a:cxnLst/>
              <a:rect l="0" t="0" r="0" b="0"/>
              <a:pathLst>
                <a:path w="89938" h="62341">
                  <a:moveTo>
                    <a:pt x="81341" y="0"/>
                  </a:moveTo>
                  <a:lnTo>
                    <a:pt x="89938" y="62341"/>
                  </a:lnTo>
                  <a:lnTo>
                    <a:pt x="0" y="42981"/>
                  </a:lnTo>
                  <a:lnTo>
                    <a:pt x="81341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0000FF"/>
            </a:lnRef>
            <a:fillRef idx="1">
              <a:srgbClr val="0000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Rectangle 2384"/>
            <p:cNvSpPr/>
            <p:nvPr/>
          </p:nvSpPr>
          <p:spPr>
            <a:xfrm>
              <a:off x="6263350" y="114140"/>
              <a:ext cx="2110328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This is now the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385"/>
            <p:cNvSpPr/>
            <p:nvPr/>
          </p:nvSpPr>
          <p:spPr>
            <a:xfrm>
              <a:off x="6263350" y="390365"/>
              <a:ext cx="2313121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 b="1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Jacobian matrix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386"/>
            <p:cNvSpPr/>
            <p:nvPr/>
          </p:nvSpPr>
          <p:spPr>
            <a:xfrm>
              <a:off x="8003970" y="390365"/>
              <a:ext cx="84219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6641"/>
            <p:cNvSpPr/>
            <p:nvPr/>
          </p:nvSpPr>
          <p:spPr>
            <a:xfrm>
              <a:off x="6263350" y="666590"/>
              <a:ext cx="101245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(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26642"/>
            <p:cNvSpPr/>
            <p:nvPr/>
          </p:nvSpPr>
          <p:spPr>
            <a:xfrm>
              <a:off x="6339474" y="666590"/>
              <a:ext cx="2465748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derivative of each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2388"/>
            <p:cNvSpPr/>
            <p:nvPr/>
          </p:nvSpPr>
          <p:spPr>
            <a:xfrm>
              <a:off x="6263350" y="942815"/>
              <a:ext cx="3224323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element of z w.r.t. each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2389"/>
            <p:cNvSpPr/>
            <p:nvPr/>
          </p:nvSpPr>
          <p:spPr>
            <a:xfrm>
              <a:off x="6263350" y="1219040"/>
              <a:ext cx="1756124" cy="33966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element of x)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26640"/>
            <p:cNvSpPr/>
            <p:nvPr/>
          </p:nvSpPr>
          <p:spPr>
            <a:xfrm>
              <a:off x="4716124" y="70640"/>
              <a:ext cx="1232266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 dirty="0" err="1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x,y,z</a:t>
              </a:r>
              <a:r>
                <a:rPr lang="ru-RU" sz="1800" dirty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r>
                <a:rPr lang="ru-RU" sz="1800" dirty="0" err="1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are</a:t>
              </a:r>
              <a:r>
                <a:rPr lang="ru-RU" sz="1800" dirty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26639"/>
            <p:cNvSpPr/>
            <p:nvPr/>
          </p:nvSpPr>
          <p:spPr>
            <a:xfrm>
              <a:off x="4640000" y="70640"/>
              <a:ext cx="101244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(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2392"/>
            <p:cNvSpPr/>
            <p:nvPr/>
          </p:nvSpPr>
          <p:spPr>
            <a:xfrm>
              <a:off x="4640000" y="346865"/>
              <a:ext cx="1722680" cy="33966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80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now vectors)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7" name="Picture 2395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6807063" y="2693267"/>
              <a:ext cx="514350" cy="676275"/>
            </a:xfrm>
            <a:prstGeom prst="rect">
              <a:avLst/>
            </a:prstGeom>
          </p:spPr>
        </p:pic>
        <p:sp>
          <p:nvSpPr>
            <p:cNvPr id="38" name="Shape 2396"/>
            <p:cNvSpPr/>
            <p:nvPr/>
          </p:nvSpPr>
          <p:spPr>
            <a:xfrm>
              <a:off x="6797538" y="2683742"/>
              <a:ext cx="533400" cy="695325"/>
            </a:xfrm>
            <a:custGeom>
              <a:avLst/>
              <a:gdLst/>
              <a:ahLst/>
              <a:cxnLst/>
              <a:rect l="0" t="0" r="0" b="0"/>
              <a:pathLst>
                <a:path w="533400" h="695325">
                  <a:moveTo>
                    <a:pt x="0" y="0"/>
                  </a:moveTo>
                  <a:lnTo>
                    <a:pt x="533400" y="0"/>
                  </a:lnTo>
                  <a:lnTo>
                    <a:pt x="533400" y="695325"/>
                  </a:lnTo>
                  <a:lnTo>
                    <a:pt x="0" y="695325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9" name="Rectangle 2398"/>
            <p:cNvSpPr/>
            <p:nvPr/>
          </p:nvSpPr>
          <p:spPr>
            <a:xfrm>
              <a:off x="6440401" y="3483041"/>
              <a:ext cx="1944762" cy="52837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80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gradients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0" name="Picture 2401"/>
            <p:cNvPicPr/>
            <p:nvPr/>
          </p:nvPicPr>
          <p:blipFill>
            <a:blip r:embed="rId8"/>
            <a:stretch>
              <a:fillRect/>
            </a:stretch>
          </p:blipFill>
          <p:spPr>
            <a:xfrm rot="1404340">
              <a:off x="496650" y="1417142"/>
              <a:ext cx="2019300" cy="723900"/>
            </a:xfrm>
            <a:prstGeom prst="rect">
              <a:avLst/>
            </a:prstGeom>
          </p:spPr>
        </p:pic>
        <p:sp>
          <p:nvSpPr>
            <p:cNvPr id="41" name="Shape 2403"/>
            <p:cNvSpPr/>
            <p:nvPr/>
          </p:nvSpPr>
          <p:spPr>
            <a:xfrm>
              <a:off x="411855" y="1060404"/>
              <a:ext cx="797100" cy="822000"/>
            </a:xfrm>
            <a:custGeom>
              <a:avLst/>
              <a:gdLst/>
              <a:ahLst/>
              <a:cxnLst/>
              <a:rect l="0" t="0" r="0" b="0"/>
              <a:pathLst>
                <a:path w="797100" h="822000">
                  <a:moveTo>
                    <a:pt x="257100" y="0"/>
                  </a:moveTo>
                  <a:lnTo>
                    <a:pt x="797100" y="238200"/>
                  </a:lnTo>
                  <a:lnTo>
                    <a:pt x="540000" y="822000"/>
                  </a:lnTo>
                  <a:lnTo>
                    <a:pt x="0" y="5838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2" name="Shape 2405"/>
            <p:cNvSpPr/>
            <p:nvPr/>
          </p:nvSpPr>
          <p:spPr>
            <a:xfrm>
              <a:off x="680523" y="958686"/>
              <a:ext cx="2057452" cy="887719"/>
            </a:xfrm>
            <a:custGeom>
              <a:avLst/>
              <a:gdLst/>
              <a:ahLst/>
              <a:cxnLst/>
              <a:rect l="0" t="0" r="0" b="0"/>
              <a:pathLst>
                <a:path w="2057452" h="887719">
                  <a:moveTo>
                    <a:pt x="2057452" y="887719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Shape 2406"/>
            <p:cNvSpPr/>
            <p:nvPr/>
          </p:nvSpPr>
          <p:spPr>
            <a:xfrm>
              <a:off x="601146" y="924437"/>
              <a:ext cx="91843" cy="63140"/>
            </a:xfrm>
            <a:custGeom>
              <a:avLst/>
              <a:gdLst/>
              <a:ahLst/>
              <a:cxnLst/>
              <a:rect l="0" t="0" r="0" b="0"/>
              <a:pathLst>
                <a:path w="91843" h="63140">
                  <a:moveTo>
                    <a:pt x="0" y="0"/>
                  </a:moveTo>
                  <a:lnTo>
                    <a:pt x="91843" y="5358"/>
                  </a:lnTo>
                  <a:lnTo>
                    <a:pt x="66912" y="63140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FF0000"/>
            </a:lnRef>
            <a:fillRef idx="1">
              <a:srgbClr val="FF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pic>
        <p:nvPicPr>
          <p:cNvPr id="46" name="Picture 2401"/>
          <p:cNvPicPr/>
          <p:nvPr/>
        </p:nvPicPr>
        <p:blipFill rotWithShape="1">
          <a:blip r:embed="rId8"/>
          <a:srcRect l="51887" r="22162"/>
          <a:stretch/>
        </p:blipFill>
        <p:spPr>
          <a:xfrm rot="1477270">
            <a:off x="3335161" y="3575521"/>
            <a:ext cx="523875" cy="7232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7" name="Picture 2401"/>
          <p:cNvPicPr/>
          <p:nvPr/>
        </p:nvPicPr>
        <p:blipFill rotWithShape="1">
          <a:blip r:embed="rId8"/>
          <a:srcRect l="77367"/>
          <a:stretch/>
        </p:blipFill>
        <p:spPr>
          <a:xfrm rot="1369488">
            <a:off x="2885280" y="3352209"/>
            <a:ext cx="456881" cy="7232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09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Vectorized</a:t>
            </a:r>
            <a:r>
              <a:rPr lang="en-US" b="1" dirty="0"/>
              <a:t> operations</a:t>
            </a:r>
            <a:endParaRPr lang="ru-RU" b="1" dirty="0"/>
          </a:p>
        </p:txBody>
      </p:sp>
      <p:grpSp>
        <p:nvGrpSpPr>
          <p:cNvPr id="7" name="Group 26737"/>
          <p:cNvGrpSpPr/>
          <p:nvPr/>
        </p:nvGrpSpPr>
        <p:grpSpPr>
          <a:xfrm>
            <a:off x="4393247" y="2302510"/>
            <a:ext cx="5813772" cy="2900680"/>
            <a:chOff x="0" y="0"/>
            <a:chExt cx="5813911" cy="2901000"/>
          </a:xfrm>
        </p:grpSpPr>
        <p:sp>
          <p:nvSpPr>
            <p:cNvPr id="8" name="Shape 30016"/>
            <p:cNvSpPr/>
            <p:nvPr/>
          </p:nvSpPr>
          <p:spPr>
            <a:xfrm>
              <a:off x="675475" y="0"/>
              <a:ext cx="2040600" cy="2901000"/>
            </a:xfrm>
            <a:custGeom>
              <a:avLst/>
              <a:gdLst/>
              <a:ahLst/>
              <a:cxnLst/>
              <a:rect l="0" t="0" r="0" b="0"/>
              <a:pathLst>
                <a:path w="2040600" h="2901000">
                  <a:moveTo>
                    <a:pt x="0" y="0"/>
                  </a:moveTo>
                  <a:lnTo>
                    <a:pt x="2040600" y="0"/>
                  </a:lnTo>
                  <a:lnTo>
                    <a:pt x="2040600" y="2901000"/>
                  </a:lnTo>
                  <a:lnTo>
                    <a:pt x="0" y="29010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2428"/>
            <p:cNvSpPr/>
            <p:nvPr/>
          </p:nvSpPr>
          <p:spPr>
            <a:xfrm>
              <a:off x="675475" y="0"/>
              <a:ext cx="2040600" cy="2901000"/>
            </a:xfrm>
            <a:custGeom>
              <a:avLst/>
              <a:gdLst/>
              <a:ahLst/>
              <a:cxnLst/>
              <a:rect l="0" t="0" r="0" b="0"/>
              <a:pathLst>
                <a:path w="2040600" h="2901000">
                  <a:moveTo>
                    <a:pt x="0" y="0"/>
                  </a:moveTo>
                  <a:lnTo>
                    <a:pt x="2040600" y="0"/>
                  </a:lnTo>
                  <a:lnTo>
                    <a:pt x="2040600" y="2901000"/>
                  </a:lnTo>
                  <a:lnTo>
                    <a:pt x="0" y="29010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Rectangle 2429"/>
            <p:cNvSpPr/>
            <p:nvPr/>
          </p:nvSpPr>
          <p:spPr>
            <a:xfrm>
              <a:off x="791705" y="1132416"/>
              <a:ext cx="2403522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f(x) = max(0,x)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26669"/>
            <p:cNvSpPr/>
            <p:nvPr/>
          </p:nvSpPr>
          <p:spPr>
            <a:xfrm>
              <a:off x="826419" y="1465791"/>
              <a:ext cx="123743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(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26672"/>
            <p:cNvSpPr/>
            <p:nvPr/>
          </p:nvSpPr>
          <p:spPr>
            <a:xfrm>
              <a:off x="919459" y="1465791"/>
              <a:ext cx="2064621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elementwise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26671"/>
            <p:cNvSpPr/>
            <p:nvPr/>
          </p:nvSpPr>
          <p:spPr>
            <a:xfrm>
              <a:off x="2471806" y="1465791"/>
              <a:ext cx="123743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Shape 2432"/>
            <p:cNvSpPr/>
            <p:nvPr/>
          </p:nvSpPr>
          <p:spPr>
            <a:xfrm>
              <a:off x="0" y="1052425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2433"/>
            <p:cNvSpPr/>
            <p:nvPr/>
          </p:nvSpPr>
          <p:spPr>
            <a:xfrm>
              <a:off x="618450" y="103669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435"/>
            <p:cNvSpPr/>
            <p:nvPr/>
          </p:nvSpPr>
          <p:spPr>
            <a:xfrm>
              <a:off x="0" y="121195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436"/>
            <p:cNvSpPr/>
            <p:nvPr/>
          </p:nvSpPr>
          <p:spPr>
            <a:xfrm>
              <a:off x="618450" y="119621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438"/>
            <p:cNvSpPr/>
            <p:nvPr/>
          </p:nvSpPr>
          <p:spPr>
            <a:xfrm>
              <a:off x="0" y="132880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439"/>
            <p:cNvSpPr/>
            <p:nvPr/>
          </p:nvSpPr>
          <p:spPr>
            <a:xfrm>
              <a:off x="618450" y="131306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41"/>
            <p:cNvSpPr/>
            <p:nvPr/>
          </p:nvSpPr>
          <p:spPr>
            <a:xfrm>
              <a:off x="0" y="1461867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442"/>
            <p:cNvSpPr/>
            <p:nvPr/>
          </p:nvSpPr>
          <p:spPr>
            <a:xfrm>
              <a:off x="618450" y="1446134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444"/>
            <p:cNvSpPr/>
            <p:nvPr/>
          </p:nvSpPr>
          <p:spPr>
            <a:xfrm>
              <a:off x="0" y="162139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445"/>
            <p:cNvSpPr/>
            <p:nvPr/>
          </p:nvSpPr>
          <p:spPr>
            <a:xfrm>
              <a:off x="618450" y="160565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447"/>
            <p:cNvSpPr/>
            <p:nvPr/>
          </p:nvSpPr>
          <p:spPr>
            <a:xfrm>
              <a:off x="0" y="173824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448"/>
            <p:cNvSpPr/>
            <p:nvPr/>
          </p:nvSpPr>
          <p:spPr>
            <a:xfrm>
              <a:off x="618450" y="172250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2453"/>
            <p:cNvSpPr/>
            <p:nvPr/>
          </p:nvSpPr>
          <p:spPr>
            <a:xfrm>
              <a:off x="2716773" y="1052425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2454"/>
            <p:cNvSpPr/>
            <p:nvPr/>
          </p:nvSpPr>
          <p:spPr>
            <a:xfrm>
              <a:off x="3335223" y="103669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2456"/>
            <p:cNvSpPr/>
            <p:nvPr/>
          </p:nvSpPr>
          <p:spPr>
            <a:xfrm>
              <a:off x="2716773" y="121195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2457"/>
            <p:cNvSpPr/>
            <p:nvPr/>
          </p:nvSpPr>
          <p:spPr>
            <a:xfrm>
              <a:off x="3335223" y="119621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2459"/>
            <p:cNvSpPr/>
            <p:nvPr/>
          </p:nvSpPr>
          <p:spPr>
            <a:xfrm>
              <a:off x="2716773" y="132880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2460"/>
            <p:cNvSpPr/>
            <p:nvPr/>
          </p:nvSpPr>
          <p:spPr>
            <a:xfrm>
              <a:off x="3335223" y="131306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2462"/>
            <p:cNvSpPr/>
            <p:nvPr/>
          </p:nvSpPr>
          <p:spPr>
            <a:xfrm>
              <a:off x="2716773" y="1461867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2463"/>
            <p:cNvSpPr/>
            <p:nvPr/>
          </p:nvSpPr>
          <p:spPr>
            <a:xfrm>
              <a:off x="3335223" y="1446134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2465"/>
            <p:cNvSpPr/>
            <p:nvPr/>
          </p:nvSpPr>
          <p:spPr>
            <a:xfrm>
              <a:off x="2716773" y="162139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2466"/>
            <p:cNvSpPr/>
            <p:nvPr/>
          </p:nvSpPr>
          <p:spPr>
            <a:xfrm>
              <a:off x="3335223" y="160565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2468"/>
            <p:cNvSpPr/>
            <p:nvPr/>
          </p:nvSpPr>
          <p:spPr>
            <a:xfrm>
              <a:off x="2716773" y="173824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2469"/>
            <p:cNvSpPr/>
            <p:nvPr/>
          </p:nvSpPr>
          <p:spPr>
            <a:xfrm>
              <a:off x="3335223" y="172250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Rectangle 26667"/>
            <p:cNvSpPr/>
            <p:nvPr/>
          </p:nvSpPr>
          <p:spPr>
            <a:xfrm>
              <a:off x="3862325" y="1112350"/>
              <a:ext cx="863806" cy="37740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4096-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26668"/>
            <p:cNvSpPr/>
            <p:nvPr/>
          </p:nvSpPr>
          <p:spPr>
            <a:xfrm>
              <a:off x="4511804" y="1112350"/>
              <a:ext cx="281404" cy="37740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d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2472"/>
            <p:cNvSpPr/>
            <p:nvPr/>
          </p:nvSpPr>
          <p:spPr>
            <a:xfrm>
              <a:off x="3862325" y="1417150"/>
              <a:ext cx="1951586" cy="3774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output</a:t>
              </a:r>
              <a:r>
                <a:rPr lang="ru-RU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r>
                <a:rPr lang="ru-RU" sz="20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vector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1" name="Rectangle 26667"/>
          <p:cNvSpPr/>
          <p:nvPr/>
        </p:nvSpPr>
        <p:spPr>
          <a:xfrm>
            <a:off x="2113679" y="3430272"/>
            <a:ext cx="863785" cy="3773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4096-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2472"/>
          <p:cNvSpPr/>
          <p:nvPr/>
        </p:nvSpPr>
        <p:spPr>
          <a:xfrm>
            <a:off x="2113679" y="3735039"/>
            <a:ext cx="1951539" cy="37736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output</a:t>
            </a: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vector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5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Vectorized</a:t>
            </a:r>
            <a:r>
              <a:rPr lang="en-US" b="1" dirty="0"/>
              <a:t> operations</a:t>
            </a:r>
            <a:endParaRPr lang="ru-RU" b="1" dirty="0"/>
          </a:p>
        </p:txBody>
      </p:sp>
      <p:grpSp>
        <p:nvGrpSpPr>
          <p:cNvPr id="7" name="Group 26737"/>
          <p:cNvGrpSpPr/>
          <p:nvPr/>
        </p:nvGrpSpPr>
        <p:grpSpPr>
          <a:xfrm>
            <a:off x="4393247" y="2302510"/>
            <a:ext cx="5813772" cy="2900680"/>
            <a:chOff x="0" y="0"/>
            <a:chExt cx="5813911" cy="2901000"/>
          </a:xfrm>
        </p:grpSpPr>
        <p:sp>
          <p:nvSpPr>
            <p:cNvPr id="8" name="Shape 30016"/>
            <p:cNvSpPr/>
            <p:nvPr/>
          </p:nvSpPr>
          <p:spPr>
            <a:xfrm>
              <a:off x="675475" y="0"/>
              <a:ext cx="2040600" cy="2901000"/>
            </a:xfrm>
            <a:custGeom>
              <a:avLst/>
              <a:gdLst/>
              <a:ahLst/>
              <a:cxnLst/>
              <a:rect l="0" t="0" r="0" b="0"/>
              <a:pathLst>
                <a:path w="2040600" h="2901000">
                  <a:moveTo>
                    <a:pt x="0" y="0"/>
                  </a:moveTo>
                  <a:lnTo>
                    <a:pt x="2040600" y="0"/>
                  </a:lnTo>
                  <a:lnTo>
                    <a:pt x="2040600" y="2901000"/>
                  </a:lnTo>
                  <a:lnTo>
                    <a:pt x="0" y="29010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2428"/>
            <p:cNvSpPr/>
            <p:nvPr/>
          </p:nvSpPr>
          <p:spPr>
            <a:xfrm>
              <a:off x="675475" y="0"/>
              <a:ext cx="2040600" cy="2901000"/>
            </a:xfrm>
            <a:custGeom>
              <a:avLst/>
              <a:gdLst/>
              <a:ahLst/>
              <a:cxnLst/>
              <a:rect l="0" t="0" r="0" b="0"/>
              <a:pathLst>
                <a:path w="2040600" h="2901000">
                  <a:moveTo>
                    <a:pt x="0" y="0"/>
                  </a:moveTo>
                  <a:lnTo>
                    <a:pt x="2040600" y="0"/>
                  </a:lnTo>
                  <a:lnTo>
                    <a:pt x="2040600" y="2901000"/>
                  </a:lnTo>
                  <a:lnTo>
                    <a:pt x="0" y="29010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Rectangle 2429"/>
            <p:cNvSpPr/>
            <p:nvPr/>
          </p:nvSpPr>
          <p:spPr>
            <a:xfrm>
              <a:off x="791705" y="1132416"/>
              <a:ext cx="2403522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f(x) = max(0,x)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26669"/>
            <p:cNvSpPr/>
            <p:nvPr/>
          </p:nvSpPr>
          <p:spPr>
            <a:xfrm>
              <a:off x="826419" y="1465791"/>
              <a:ext cx="123743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(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26672"/>
            <p:cNvSpPr/>
            <p:nvPr/>
          </p:nvSpPr>
          <p:spPr>
            <a:xfrm>
              <a:off x="919459" y="1465791"/>
              <a:ext cx="2064621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elementwise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26671"/>
            <p:cNvSpPr/>
            <p:nvPr/>
          </p:nvSpPr>
          <p:spPr>
            <a:xfrm>
              <a:off x="2471806" y="1465791"/>
              <a:ext cx="123743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Shape 2432"/>
            <p:cNvSpPr/>
            <p:nvPr/>
          </p:nvSpPr>
          <p:spPr>
            <a:xfrm>
              <a:off x="0" y="1052425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2433"/>
            <p:cNvSpPr/>
            <p:nvPr/>
          </p:nvSpPr>
          <p:spPr>
            <a:xfrm>
              <a:off x="618450" y="103669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435"/>
            <p:cNvSpPr/>
            <p:nvPr/>
          </p:nvSpPr>
          <p:spPr>
            <a:xfrm>
              <a:off x="0" y="121195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436"/>
            <p:cNvSpPr/>
            <p:nvPr/>
          </p:nvSpPr>
          <p:spPr>
            <a:xfrm>
              <a:off x="618450" y="119621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438"/>
            <p:cNvSpPr/>
            <p:nvPr/>
          </p:nvSpPr>
          <p:spPr>
            <a:xfrm>
              <a:off x="0" y="132880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439"/>
            <p:cNvSpPr/>
            <p:nvPr/>
          </p:nvSpPr>
          <p:spPr>
            <a:xfrm>
              <a:off x="618450" y="131306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41"/>
            <p:cNvSpPr/>
            <p:nvPr/>
          </p:nvSpPr>
          <p:spPr>
            <a:xfrm>
              <a:off x="0" y="1461867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442"/>
            <p:cNvSpPr/>
            <p:nvPr/>
          </p:nvSpPr>
          <p:spPr>
            <a:xfrm>
              <a:off x="618450" y="1446134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444"/>
            <p:cNvSpPr/>
            <p:nvPr/>
          </p:nvSpPr>
          <p:spPr>
            <a:xfrm>
              <a:off x="0" y="162139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445"/>
            <p:cNvSpPr/>
            <p:nvPr/>
          </p:nvSpPr>
          <p:spPr>
            <a:xfrm>
              <a:off x="618450" y="160565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447"/>
            <p:cNvSpPr/>
            <p:nvPr/>
          </p:nvSpPr>
          <p:spPr>
            <a:xfrm>
              <a:off x="0" y="173824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448"/>
            <p:cNvSpPr/>
            <p:nvPr/>
          </p:nvSpPr>
          <p:spPr>
            <a:xfrm>
              <a:off x="618450" y="172250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2453"/>
            <p:cNvSpPr/>
            <p:nvPr/>
          </p:nvSpPr>
          <p:spPr>
            <a:xfrm>
              <a:off x="2716773" y="1052425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2454"/>
            <p:cNvSpPr/>
            <p:nvPr/>
          </p:nvSpPr>
          <p:spPr>
            <a:xfrm>
              <a:off x="3335223" y="103669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2456"/>
            <p:cNvSpPr/>
            <p:nvPr/>
          </p:nvSpPr>
          <p:spPr>
            <a:xfrm>
              <a:off x="2716773" y="121195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2457"/>
            <p:cNvSpPr/>
            <p:nvPr/>
          </p:nvSpPr>
          <p:spPr>
            <a:xfrm>
              <a:off x="3335223" y="119621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2459"/>
            <p:cNvSpPr/>
            <p:nvPr/>
          </p:nvSpPr>
          <p:spPr>
            <a:xfrm>
              <a:off x="2716773" y="132880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2460"/>
            <p:cNvSpPr/>
            <p:nvPr/>
          </p:nvSpPr>
          <p:spPr>
            <a:xfrm>
              <a:off x="3335223" y="131306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2462"/>
            <p:cNvSpPr/>
            <p:nvPr/>
          </p:nvSpPr>
          <p:spPr>
            <a:xfrm>
              <a:off x="2716773" y="1461867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2463"/>
            <p:cNvSpPr/>
            <p:nvPr/>
          </p:nvSpPr>
          <p:spPr>
            <a:xfrm>
              <a:off x="3335223" y="1446134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2465"/>
            <p:cNvSpPr/>
            <p:nvPr/>
          </p:nvSpPr>
          <p:spPr>
            <a:xfrm>
              <a:off x="2716773" y="162139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2466"/>
            <p:cNvSpPr/>
            <p:nvPr/>
          </p:nvSpPr>
          <p:spPr>
            <a:xfrm>
              <a:off x="3335223" y="160565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2468"/>
            <p:cNvSpPr/>
            <p:nvPr/>
          </p:nvSpPr>
          <p:spPr>
            <a:xfrm>
              <a:off x="2716773" y="173824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2469"/>
            <p:cNvSpPr/>
            <p:nvPr/>
          </p:nvSpPr>
          <p:spPr>
            <a:xfrm>
              <a:off x="3335223" y="172250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Rectangle 26667"/>
            <p:cNvSpPr/>
            <p:nvPr/>
          </p:nvSpPr>
          <p:spPr>
            <a:xfrm>
              <a:off x="3862325" y="1112350"/>
              <a:ext cx="863806" cy="37740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4096-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26668"/>
            <p:cNvSpPr/>
            <p:nvPr/>
          </p:nvSpPr>
          <p:spPr>
            <a:xfrm>
              <a:off x="4511804" y="1112350"/>
              <a:ext cx="281404" cy="37740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d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2472"/>
            <p:cNvSpPr/>
            <p:nvPr/>
          </p:nvSpPr>
          <p:spPr>
            <a:xfrm>
              <a:off x="3862325" y="1417150"/>
              <a:ext cx="1951586" cy="3774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output</a:t>
              </a:r>
              <a:r>
                <a:rPr lang="ru-RU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r>
                <a:rPr lang="ru-RU" sz="20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vector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1" name="Rectangle 26667"/>
          <p:cNvSpPr/>
          <p:nvPr/>
        </p:nvSpPr>
        <p:spPr>
          <a:xfrm>
            <a:off x="2113679" y="3430272"/>
            <a:ext cx="863785" cy="3773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4096-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2472"/>
          <p:cNvSpPr/>
          <p:nvPr/>
        </p:nvSpPr>
        <p:spPr>
          <a:xfrm>
            <a:off x="2113679" y="3735039"/>
            <a:ext cx="1951539" cy="37736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output</a:t>
            </a: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vector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3" name="Group 26759"/>
          <p:cNvGrpSpPr/>
          <p:nvPr/>
        </p:nvGrpSpPr>
        <p:grpSpPr>
          <a:xfrm>
            <a:off x="8255480" y="1324941"/>
            <a:ext cx="2047875" cy="818514"/>
            <a:chOff x="0" y="0"/>
            <a:chExt cx="2047875" cy="819012"/>
          </a:xfrm>
        </p:grpSpPr>
        <p:pic>
          <p:nvPicPr>
            <p:cNvPr id="44" name="Picture 2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437"/>
              <a:ext cx="2047875" cy="790575"/>
            </a:xfrm>
            <a:prstGeom prst="rect">
              <a:avLst/>
            </a:prstGeom>
          </p:spPr>
        </p:pic>
        <p:sp>
          <p:nvSpPr>
            <p:cNvPr id="45" name="Shape 2500"/>
            <p:cNvSpPr/>
            <p:nvPr/>
          </p:nvSpPr>
          <p:spPr>
            <a:xfrm>
              <a:off x="1056413" y="0"/>
              <a:ext cx="467700" cy="790500"/>
            </a:xfrm>
            <a:custGeom>
              <a:avLst/>
              <a:gdLst/>
              <a:ahLst/>
              <a:cxnLst/>
              <a:rect l="0" t="0" r="0" b="0"/>
              <a:pathLst>
                <a:path w="467700" h="790500">
                  <a:moveTo>
                    <a:pt x="0" y="0"/>
                  </a:moveTo>
                  <a:lnTo>
                    <a:pt x="467700" y="0"/>
                  </a:lnTo>
                  <a:lnTo>
                    <a:pt x="467700" y="790500"/>
                  </a:lnTo>
                  <a:lnTo>
                    <a:pt x="0" y="790500"/>
                  </a:lnTo>
                  <a:close/>
                </a:path>
              </a:pathLst>
            </a:custGeom>
            <a:ln w="28575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8479105" y="2329647"/>
            <a:ext cx="2133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Jacobian matrix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910893" y="4603025"/>
            <a:ext cx="26560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Q: what is the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size of the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Jacobian matrix?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363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Vectorized</a:t>
            </a:r>
            <a:r>
              <a:rPr lang="en-US" b="1" dirty="0"/>
              <a:t> operations</a:t>
            </a:r>
            <a:endParaRPr lang="ru-RU" b="1" dirty="0"/>
          </a:p>
        </p:txBody>
      </p:sp>
      <p:grpSp>
        <p:nvGrpSpPr>
          <p:cNvPr id="7" name="Group 26737"/>
          <p:cNvGrpSpPr/>
          <p:nvPr/>
        </p:nvGrpSpPr>
        <p:grpSpPr>
          <a:xfrm>
            <a:off x="4393247" y="2302510"/>
            <a:ext cx="5813772" cy="2900680"/>
            <a:chOff x="0" y="0"/>
            <a:chExt cx="5813911" cy="2901000"/>
          </a:xfrm>
        </p:grpSpPr>
        <p:sp>
          <p:nvSpPr>
            <p:cNvPr id="8" name="Shape 30016"/>
            <p:cNvSpPr/>
            <p:nvPr/>
          </p:nvSpPr>
          <p:spPr>
            <a:xfrm>
              <a:off x="675475" y="0"/>
              <a:ext cx="2040600" cy="2901000"/>
            </a:xfrm>
            <a:custGeom>
              <a:avLst/>
              <a:gdLst/>
              <a:ahLst/>
              <a:cxnLst/>
              <a:rect l="0" t="0" r="0" b="0"/>
              <a:pathLst>
                <a:path w="2040600" h="2901000">
                  <a:moveTo>
                    <a:pt x="0" y="0"/>
                  </a:moveTo>
                  <a:lnTo>
                    <a:pt x="2040600" y="0"/>
                  </a:lnTo>
                  <a:lnTo>
                    <a:pt x="2040600" y="2901000"/>
                  </a:lnTo>
                  <a:lnTo>
                    <a:pt x="0" y="29010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2428"/>
            <p:cNvSpPr/>
            <p:nvPr/>
          </p:nvSpPr>
          <p:spPr>
            <a:xfrm>
              <a:off x="675475" y="0"/>
              <a:ext cx="2040600" cy="2901000"/>
            </a:xfrm>
            <a:custGeom>
              <a:avLst/>
              <a:gdLst/>
              <a:ahLst/>
              <a:cxnLst/>
              <a:rect l="0" t="0" r="0" b="0"/>
              <a:pathLst>
                <a:path w="2040600" h="2901000">
                  <a:moveTo>
                    <a:pt x="0" y="0"/>
                  </a:moveTo>
                  <a:lnTo>
                    <a:pt x="2040600" y="0"/>
                  </a:lnTo>
                  <a:lnTo>
                    <a:pt x="2040600" y="2901000"/>
                  </a:lnTo>
                  <a:lnTo>
                    <a:pt x="0" y="29010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Rectangle 2429"/>
            <p:cNvSpPr/>
            <p:nvPr/>
          </p:nvSpPr>
          <p:spPr>
            <a:xfrm>
              <a:off x="791705" y="1132416"/>
              <a:ext cx="2403522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f(x) = max(0,x)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26669"/>
            <p:cNvSpPr/>
            <p:nvPr/>
          </p:nvSpPr>
          <p:spPr>
            <a:xfrm>
              <a:off x="826419" y="1465791"/>
              <a:ext cx="123743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(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26672"/>
            <p:cNvSpPr/>
            <p:nvPr/>
          </p:nvSpPr>
          <p:spPr>
            <a:xfrm>
              <a:off x="919459" y="1465791"/>
              <a:ext cx="2064621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elementwise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26671"/>
            <p:cNvSpPr/>
            <p:nvPr/>
          </p:nvSpPr>
          <p:spPr>
            <a:xfrm>
              <a:off x="2471806" y="1465791"/>
              <a:ext cx="123743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Shape 2432"/>
            <p:cNvSpPr/>
            <p:nvPr/>
          </p:nvSpPr>
          <p:spPr>
            <a:xfrm>
              <a:off x="0" y="1052425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2433"/>
            <p:cNvSpPr/>
            <p:nvPr/>
          </p:nvSpPr>
          <p:spPr>
            <a:xfrm>
              <a:off x="618450" y="103669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435"/>
            <p:cNvSpPr/>
            <p:nvPr/>
          </p:nvSpPr>
          <p:spPr>
            <a:xfrm>
              <a:off x="0" y="121195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436"/>
            <p:cNvSpPr/>
            <p:nvPr/>
          </p:nvSpPr>
          <p:spPr>
            <a:xfrm>
              <a:off x="618450" y="119621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438"/>
            <p:cNvSpPr/>
            <p:nvPr/>
          </p:nvSpPr>
          <p:spPr>
            <a:xfrm>
              <a:off x="0" y="132880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439"/>
            <p:cNvSpPr/>
            <p:nvPr/>
          </p:nvSpPr>
          <p:spPr>
            <a:xfrm>
              <a:off x="618450" y="131306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41"/>
            <p:cNvSpPr/>
            <p:nvPr/>
          </p:nvSpPr>
          <p:spPr>
            <a:xfrm>
              <a:off x="0" y="1461867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442"/>
            <p:cNvSpPr/>
            <p:nvPr/>
          </p:nvSpPr>
          <p:spPr>
            <a:xfrm>
              <a:off x="618450" y="1446134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444"/>
            <p:cNvSpPr/>
            <p:nvPr/>
          </p:nvSpPr>
          <p:spPr>
            <a:xfrm>
              <a:off x="0" y="162139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445"/>
            <p:cNvSpPr/>
            <p:nvPr/>
          </p:nvSpPr>
          <p:spPr>
            <a:xfrm>
              <a:off x="618450" y="160565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447"/>
            <p:cNvSpPr/>
            <p:nvPr/>
          </p:nvSpPr>
          <p:spPr>
            <a:xfrm>
              <a:off x="0" y="173824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448"/>
            <p:cNvSpPr/>
            <p:nvPr/>
          </p:nvSpPr>
          <p:spPr>
            <a:xfrm>
              <a:off x="618450" y="172250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2453"/>
            <p:cNvSpPr/>
            <p:nvPr/>
          </p:nvSpPr>
          <p:spPr>
            <a:xfrm>
              <a:off x="2716773" y="1052425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2454"/>
            <p:cNvSpPr/>
            <p:nvPr/>
          </p:nvSpPr>
          <p:spPr>
            <a:xfrm>
              <a:off x="3335223" y="103669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2456"/>
            <p:cNvSpPr/>
            <p:nvPr/>
          </p:nvSpPr>
          <p:spPr>
            <a:xfrm>
              <a:off x="2716773" y="121195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2457"/>
            <p:cNvSpPr/>
            <p:nvPr/>
          </p:nvSpPr>
          <p:spPr>
            <a:xfrm>
              <a:off x="3335223" y="119621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2459"/>
            <p:cNvSpPr/>
            <p:nvPr/>
          </p:nvSpPr>
          <p:spPr>
            <a:xfrm>
              <a:off x="2716773" y="132880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2460"/>
            <p:cNvSpPr/>
            <p:nvPr/>
          </p:nvSpPr>
          <p:spPr>
            <a:xfrm>
              <a:off x="3335223" y="131306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2462"/>
            <p:cNvSpPr/>
            <p:nvPr/>
          </p:nvSpPr>
          <p:spPr>
            <a:xfrm>
              <a:off x="2716773" y="1461867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2463"/>
            <p:cNvSpPr/>
            <p:nvPr/>
          </p:nvSpPr>
          <p:spPr>
            <a:xfrm>
              <a:off x="3335223" y="1446134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2465"/>
            <p:cNvSpPr/>
            <p:nvPr/>
          </p:nvSpPr>
          <p:spPr>
            <a:xfrm>
              <a:off x="2716773" y="162139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2466"/>
            <p:cNvSpPr/>
            <p:nvPr/>
          </p:nvSpPr>
          <p:spPr>
            <a:xfrm>
              <a:off x="3335223" y="160565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2468"/>
            <p:cNvSpPr/>
            <p:nvPr/>
          </p:nvSpPr>
          <p:spPr>
            <a:xfrm>
              <a:off x="2716773" y="173824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2469"/>
            <p:cNvSpPr/>
            <p:nvPr/>
          </p:nvSpPr>
          <p:spPr>
            <a:xfrm>
              <a:off x="3335223" y="172250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Rectangle 26667"/>
            <p:cNvSpPr/>
            <p:nvPr/>
          </p:nvSpPr>
          <p:spPr>
            <a:xfrm>
              <a:off x="3862325" y="1112350"/>
              <a:ext cx="863806" cy="37740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4096-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26668"/>
            <p:cNvSpPr/>
            <p:nvPr/>
          </p:nvSpPr>
          <p:spPr>
            <a:xfrm>
              <a:off x="4511804" y="1112350"/>
              <a:ext cx="281404" cy="37740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d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2472"/>
            <p:cNvSpPr/>
            <p:nvPr/>
          </p:nvSpPr>
          <p:spPr>
            <a:xfrm>
              <a:off x="3862325" y="1417150"/>
              <a:ext cx="1951586" cy="3774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output</a:t>
              </a:r>
              <a:r>
                <a:rPr lang="ru-RU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r>
                <a:rPr lang="ru-RU" sz="20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vector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1" name="Rectangle 26667"/>
          <p:cNvSpPr/>
          <p:nvPr/>
        </p:nvSpPr>
        <p:spPr>
          <a:xfrm>
            <a:off x="2113679" y="3430272"/>
            <a:ext cx="863785" cy="3773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4096-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2472"/>
          <p:cNvSpPr/>
          <p:nvPr/>
        </p:nvSpPr>
        <p:spPr>
          <a:xfrm>
            <a:off x="2113679" y="3735039"/>
            <a:ext cx="1951539" cy="37736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output</a:t>
            </a: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vector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3" name="Group 26759"/>
          <p:cNvGrpSpPr/>
          <p:nvPr/>
        </p:nvGrpSpPr>
        <p:grpSpPr>
          <a:xfrm>
            <a:off x="8255480" y="1324941"/>
            <a:ext cx="2047875" cy="818514"/>
            <a:chOff x="0" y="0"/>
            <a:chExt cx="2047875" cy="819012"/>
          </a:xfrm>
        </p:grpSpPr>
        <p:pic>
          <p:nvPicPr>
            <p:cNvPr id="44" name="Picture 2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437"/>
              <a:ext cx="2047875" cy="790575"/>
            </a:xfrm>
            <a:prstGeom prst="rect">
              <a:avLst/>
            </a:prstGeom>
          </p:spPr>
        </p:pic>
        <p:sp>
          <p:nvSpPr>
            <p:cNvPr id="45" name="Shape 2500"/>
            <p:cNvSpPr/>
            <p:nvPr/>
          </p:nvSpPr>
          <p:spPr>
            <a:xfrm>
              <a:off x="1056413" y="0"/>
              <a:ext cx="467700" cy="790500"/>
            </a:xfrm>
            <a:custGeom>
              <a:avLst/>
              <a:gdLst/>
              <a:ahLst/>
              <a:cxnLst/>
              <a:rect l="0" t="0" r="0" b="0"/>
              <a:pathLst>
                <a:path w="467700" h="790500">
                  <a:moveTo>
                    <a:pt x="0" y="0"/>
                  </a:moveTo>
                  <a:lnTo>
                    <a:pt x="467700" y="0"/>
                  </a:lnTo>
                  <a:lnTo>
                    <a:pt x="467700" y="790500"/>
                  </a:lnTo>
                  <a:lnTo>
                    <a:pt x="0" y="790500"/>
                  </a:lnTo>
                  <a:close/>
                </a:path>
              </a:pathLst>
            </a:custGeom>
            <a:ln w="28575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8479105" y="2329647"/>
            <a:ext cx="2133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Jacobian matrix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910893" y="4603025"/>
            <a:ext cx="26560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Q: what is the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size of the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Jacobian matrix</a:t>
            </a:r>
            <a:r>
              <a:rPr lang="en-US" sz="2400" dirty="0" smtClean="0">
                <a:solidFill>
                  <a:srgbClr val="0000FF"/>
                </a:solidFill>
              </a:rPr>
              <a:t>?</a:t>
            </a:r>
          </a:p>
          <a:p>
            <a:r>
              <a:rPr lang="en-US" sz="2400" dirty="0">
                <a:solidFill>
                  <a:srgbClr val="0000FF"/>
                </a:solidFill>
              </a:rPr>
              <a:t>[4096 x 4096!]</a:t>
            </a:r>
            <a:endParaRPr lang="ru-RU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65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Vectorized</a:t>
            </a:r>
            <a:r>
              <a:rPr lang="en-US" b="1" dirty="0"/>
              <a:t> operations</a:t>
            </a:r>
            <a:endParaRPr lang="ru-RU" b="1" dirty="0"/>
          </a:p>
        </p:txBody>
      </p:sp>
      <p:grpSp>
        <p:nvGrpSpPr>
          <p:cNvPr id="7" name="Group 26737"/>
          <p:cNvGrpSpPr/>
          <p:nvPr/>
        </p:nvGrpSpPr>
        <p:grpSpPr>
          <a:xfrm>
            <a:off x="4393247" y="2302510"/>
            <a:ext cx="5813772" cy="2900680"/>
            <a:chOff x="0" y="0"/>
            <a:chExt cx="5813911" cy="2901000"/>
          </a:xfrm>
        </p:grpSpPr>
        <p:sp>
          <p:nvSpPr>
            <p:cNvPr id="8" name="Shape 30016"/>
            <p:cNvSpPr/>
            <p:nvPr/>
          </p:nvSpPr>
          <p:spPr>
            <a:xfrm>
              <a:off x="675475" y="0"/>
              <a:ext cx="2040600" cy="2901000"/>
            </a:xfrm>
            <a:custGeom>
              <a:avLst/>
              <a:gdLst/>
              <a:ahLst/>
              <a:cxnLst/>
              <a:rect l="0" t="0" r="0" b="0"/>
              <a:pathLst>
                <a:path w="2040600" h="2901000">
                  <a:moveTo>
                    <a:pt x="0" y="0"/>
                  </a:moveTo>
                  <a:lnTo>
                    <a:pt x="2040600" y="0"/>
                  </a:lnTo>
                  <a:lnTo>
                    <a:pt x="2040600" y="2901000"/>
                  </a:lnTo>
                  <a:lnTo>
                    <a:pt x="0" y="29010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2428"/>
            <p:cNvSpPr/>
            <p:nvPr/>
          </p:nvSpPr>
          <p:spPr>
            <a:xfrm>
              <a:off x="675475" y="0"/>
              <a:ext cx="2040600" cy="2901000"/>
            </a:xfrm>
            <a:custGeom>
              <a:avLst/>
              <a:gdLst/>
              <a:ahLst/>
              <a:cxnLst/>
              <a:rect l="0" t="0" r="0" b="0"/>
              <a:pathLst>
                <a:path w="2040600" h="2901000">
                  <a:moveTo>
                    <a:pt x="0" y="0"/>
                  </a:moveTo>
                  <a:lnTo>
                    <a:pt x="2040600" y="0"/>
                  </a:lnTo>
                  <a:lnTo>
                    <a:pt x="2040600" y="2901000"/>
                  </a:lnTo>
                  <a:lnTo>
                    <a:pt x="0" y="29010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Rectangle 2429"/>
            <p:cNvSpPr/>
            <p:nvPr/>
          </p:nvSpPr>
          <p:spPr>
            <a:xfrm>
              <a:off x="791705" y="1132416"/>
              <a:ext cx="2403522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f(x) = max(0,x)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26669"/>
            <p:cNvSpPr/>
            <p:nvPr/>
          </p:nvSpPr>
          <p:spPr>
            <a:xfrm>
              <a:off x="826419" y="1465791"/>
              <a:ext cx="123743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(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26672"/>
            <p:cNvSpPr/>
            <p:nvPr/>
          </p:nvSpPr>
          <p:spPr>
            <a:xfrm>
              <a:off x="919459" y="1465791"/>
              <a:ext cx="2064621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elementwise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26671"/>
            <p:cNvSpPr/>
            <p:nvPr/>
          </p:nvSpPr>
          <p:spPr>
            <a:xfrm>
              <a:off x="2471806" y="1465791"/>
              <a:ext cx="123743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Shape 2432"/>
            <p:cNvSpPr/>
            <p:nvPr/>
          </p:nvSpPr>
          <p:spPr>
            <a:xfrm>
              <a:off x="0" y="1052425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2433"/>
            <p:cNvSpPr/>
            <p:nvPr/>
          </p:nvSpPr>
          <p:spPr>
            <a:xfrm>
              <a:off x="618450" y="103669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435"/>
            <p:cNvSpPr/>
            <p:nvPr/>
          </p:nvSpPr>
          <p:spPr>
            <a:xfrm>
              <a:off x="0" y="121195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436"/>
            <p:cNvSpPr/>
            <p:nvPr/>
          </p:nvSpPr>
          <p:spPr>
            <a:xfrm>
              <a:off x="618450" y="119621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438"/>
            <p:cNvSpPr/>
            <p:nvPr/>
          </p:nvSpPr>
          <p:spPr>
            <a:xfrm>
              <a:off x="0" y="132880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439"/>
            <p:cNvSpPr/>
            <p:nvPr/>
          </p:nvSpPr>
          <p:spPr>
            <a:xfrm>
              <a:off x="618450" y="131306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41"/>
            <p:cNvSpPr/>
            <p:nvPr/>
          </p:nvSpPr>
          <p:spPr>
            <a:xfrm>
              <a:off x="0" y="1461867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442"/>
            <p:cNvSpPr/>
            <p:nvPr/>
          </p:nvSpPr>
          <p:spPr>
            <a:xfrm>
              <a:off x="618450" y="1446134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444"/>
            <p:cNvSpPr/>
            <p:nvPr/>
          </p:nvSpPr>
          <p:spPr>
            <a:xfrm>
              <a:off x="0" y="162139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445"/>
            <p:cNvSpPr/>
            <p:nvPr/>
          </p:nvSpPr>
          <p:spPr>
            <a:xfrm>
              <a:off x="618450" y="160565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447"/>
            <p:cNvSpPr/>
            <p:nvPr/>
          </p:nvSpPr>
          <p:spPr>
            <a:xfrm>
              <a:off x="0" y="173824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448"/>
            <p:cNvSpPr/>
            <p:nvPr/>
          </p:nvSpPr>
          <p:spPr>
            <a:xfrm>
              <a:off x="618450" y="172250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2453"/>
            <p:cNvSpPr/>
            <p:nvPr/>
          </p:nvSpPr>
          <p:spPr>
            <a:xfrm>
              <a:off x="2716773" y="1052425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2454"/>
            <p:cNvSpPr/>
            <p:nvPr/>
          </p:nvSpPr>
          <p:spPr>
            <a:xfrm>
              <a:off x="3335223" y="103669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2456"/>
            <p:cNvSpPr/>
            <p:nvPr/>
          </p:nvSpPr>
          <p:spPr>
            <a:xfrm>
              <a:off x="2716773" y="121195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2457"/>
            <p:cNvSpPr/>
            <p:nvPr/>
          </p:nvSpPr>
          <p:spPr>
            <a:xfrm>
              <a:off x="3335223" y="119621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2459"/>
            <p:cNvSpPr/>
            <p:nvPr/>
          </p:nvSpPr>
          <p:spPr>
            <a:xfrm>
              <a:off x="2716773" y="132880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2460"/>
            <p:cNvSpPr/>
            <p:nvPr/>
          </p:nvSpPr>
          <p:spPr>
            <a:xfrm>
              <a:off x="3335223" y="131306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2462"/>
            <p:cNvSpPr/>
            <p:nvPr/>
          </p:nvSpPr>
          <p:spPr>
            <a:xfrm>
              <a:off x="2716773" y="1461867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2463"/>
            <p:cNvSpPr/>
            <p:nvPr/>
          </p:nvSpPr>
          <p:spPr>
            <a:xfrm>
              <a:off x="3335223" y="1446134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2465"/>
            <p:cNvSpPr/>
            <p:nvPr/>
          </p:nvSpPr>
          <p:spPr>
            <a:xfrm>
              <a:off x="2716773" y="162139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2466"/>
            <p:cNvSpPr/>
            <p:nvPr/>
          </p:nvSpPr>
          <p:spPr>
            <a:xfrm>
              <a:off x="3335223" y="160565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2468"/>
            <p:cNvSpPr/>
            <p:nvPr/>
          </p:nvSpPr>
          <p:spPr>
            <a:xfrm>
              <a:off x="2716773" y="173824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2469"/>
            <p:cNvSpPr/>
            <p:nvPr/>
          </p:nvSpPr>
          <p:spPr>
            <a:xfrm>
              <a:off x="3335223" y="172250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Rectangle 26667"/>
            <p:cNvSpPr/>
            <p:nvPr/>
          </p:nvSpPr>
          <p:spPr>
            <a:xfrm>
              <a:off x="3862325" y="1112350"/>
              <a:ext cx="863806" cy="37740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4096-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26668"/>
            <p:cNvSpPr/>
            <p:nvPr/>
          </p:nvSpPr>
          <p:spPr>
            <a:xfrm>
              <a:off x="4511804" y="1112350"/>
              <a:ext cx="281404" cy="37740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d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2472"/>
            <p:cNvSpPr/>
            <p:nvPr/>
          </p:nvSpPr>
          <p:spPr>
            <a:xfrm>
              <a:off x="3862325" y="1417150"/>
              <a:ext cx="1951586" cy="3774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output</a:t>
              </a:r>
              <a:r>
                <a:rPr lang="ru-RU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r>
                <a:rPr lang="ru-RU" sz="20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vector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1" name="Rectangle 26667"/>
          <p:cNvSpPr/>
          <p:nvPr/>
        </p:nvSpPr>
        <p:spPr>
          <a:xfrm>
            <a:off x="2113679" y="3430272"/>
            <a:ext cx="863785" cy="3773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4096-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2472"/>
          <p:cNvSpPr/>
          <p:nvPr/>
        </p:nvSpPr>
        <p:spPr>
          <a:xfrm>
            <a:off x="2113679" y="3735039"/>
            <a:ext cx="1951539" cy="37736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output</a:t>
            </a: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vector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0893" y="4603025"/>
            <a:ext cx="26560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Q: what is the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size of the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Jacobian matrix</a:t>
            </a:r>
            <a:r>
              <a:rPr lang="en-US" sz="2400" dirty="0" smtClean="0">
                <a:solidFill>
                  <a:srgbClr val="0000FF"/>
                </a:solidFill>
              </a:rPr>
              <a:t>?</a:t>
            </a:r>
          </a:p>
          <a:p>
            <a:r>
              <a:rPr lang="en-US" sz="2400" dirty="0">
                <a:solidFill>
                  <a:srgbClr val="0000FF"/>
                </a:solidFill>
              </a:rPr>
              <a:t>[4096 x 4096!]</a:t>
            </a:r>
            <a:endParaRPr lang="ru-RU" sz="2400" dirty="0">
              <a:solidFill>
                <a:srgbClr val="0000F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588398" y="4332597"/>
            <a:ext cx="47135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 practice we process an</a:t>
            </a:r>
          </a:p>
          <a:p>
            <a:r>
              <a:rPr lang="en-US" sz="2000" dirty="0">
                <a:solidFill>
                  <a:srgbClr val="0000FF"/>
                </a:solidFill>
              </a:rPr>
              <a:t>entire </a:t>
            </a:r>
            <a:r>
              <a:rPr lang="en-US" sz="2000" dirty="0" err="1">
                <a:solidFill>
                  <a:srgbClr val="0000FF"/>
                </a:solidFill>
              </a:rPr>
              <a:t>minibatch</a:t>
            </a:r>
            <a:r>
              <a:rPr lang="en-US" sz="2000" dirty="0">
                <a:solidFill>
                  <a:srgbClr val="0000FF"/>
                </a:solidFill>
              </a:rPr>
              <a:t> (e.g. 100)</a:t>
            </a:r>
          </a:p>
          <a:p>
            <a:r>
              <a:rPr lang="en-US" sz="2000" dirty="0">
                <a:solidFill>
                  <a:srgbClr val="0000FF"/>
                </a:solidFill>
              </a:rPr>
              <a:t>of examples at one time</a:t>
            </a:r>
            <a:r>
              <a:rPr lang="en-US" sz="2000" dirty="0" smtClean="0">
                <a:solidFill>
                  <a:srgbClr val="0000FF"/>
                </a:solidFill>
              </a:rPr>
              <a:t>:</a:t>
            </a: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0000FF"/>
                </a:solidFill>
              </a:rPr>
              <a:t>i.e. Jacobian would technically be a</a:t>
            </a:r>
          </a:p>
          <a:p>
            <a:r>
              <a:rPr lang="en-US" sz="2000" dirty="0">
                <a:solidFill>
                  <a:srgbClr val="0000FF"/>
                </a:solidFill>
              </a:rPr>
              <a:t>[409,600 x 409,600] matrix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510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Vectorized</a:t>
            </a:r>
            <a:r>
              <a:rPr lang="en-US" b="1" dirty="0"/>
              <a:t> operations</a:t>
            </a:r>
            <a:endParaRPr lang="ru-RU" b="1" dirty="0"/>
          </a:p>
        </p:txBody>
      </p:sp>
      <p:grpSp>
        <p:nvGrpSpPr>
          <p:cNvPr id="7" name="Group 26737"/>
          <p:cNvGrpSpPr/>
          <p:nvPr/>
        </p:nvGrpSpPr>
        <p:grpSpPr>
          <a:xfrm>
            <a:off x="4393247" y="2302510"/>
            <a:ext cx="5813772" cy="2900680"/>
            <a:chOff x="0" y="0"/>
            <a:chExt cx="5813911" cy="2901000"/>
          </a:xfrm>
        </p:grpSpPr>
        <p:sp>
          <p:nvSpPr>
            <p:cNvPr id="8" name="Shape 30016"/>
            <p:cNvSpPr/>
            <p:nvPr/>
          </p:nvSpPr>
          <p:spPr>
            <a:xfrm>
              <a:off x="675475" y="0"/>
              <a:ext cx="2040600" cy="2901000"/>
            </a:xfrm>
            <a:custGeom>
              <a:avLst/>
              <a:gdLst/>
              <a:ahLst/>
              <a:cxnLst/>
              <a:rect l="0" t="0" r="0" b="0"/>
              <a:pathLst>
                <a:path w="2040600" h="2901000">
                  <a:moveTo>
                    <a:pt x="0" y="0"/>
                  </a:moveTo>
                  <a:lnTo>
                    <a:pt x="2040600" y="0"/>
                  </a:lnTo>
                  <a:lnTo>
                    <a:pt x="2040600" y="2901000"/>
                  </a:lnTo>
                  <a:lnTo>
                    <a:pt x="0" y="29010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3F3F3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2428"/>
            <p:cNvSpPr/>
            <p:nvPr/>
          </p:nvSpPr>
          <p:spPr>
            <a:xfrm>
              <a:off x="675475" y="0"/>
              <a:ext cx="2040600" cy="2901000"/>
            </a:xfrm>
            <a:custGeom>
              <a:avLst/>
              <a:gdLst/>
              <a:ahLst/>
              <a:cxnLst/>
              <a:rect l="0" t="0" r="0" b="0"/>
              <a:pathLst>
                <a:path w="2040600" h="2901000">
                  <a:moveTo>
                    <a:pt x="0" y="0"/>
                  </a:moveTo>
                  <a:lnTo>
                    <a:pt x="2040600" y="0"/>
                  </a:lnTo>
                  <a:lnTo>
                    <a:pt x="2040600" y="2901000"/>
                  </a:lnTo>
                  <a:lnTo>
                    <a:pt x="0" y="29010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Rectangle 2429"/>
            <p:cNvSpPr/>
            <p:nvPr/>
          </p:nvSpPr>
          <p:spPr>
            <a:xfrm>
              <a:off x="791705" y="1132416"/>
              <a:ext cx="2403522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f(x) = max(0,x)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26669"/>
            <p:cNvSpPr/>
            <p:nvPr/>
          </p:nvSpPr>
          <p:spPr>
            <a:xfrm>
              <a:off x="826419" y="1465791"/>
              <a:ext cx="123743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(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26672"/>
            <p:cNvSpPr/>
            <p:nvPr/>
          </p:nvSpPr>
          <p:spPr>
            <a:xfrm>
              <a:off x="919459" y="1465791"/>
              <a:ext cx="2064621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elementwise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26671"/>
            <p:cNvSpPr/>
            <p:nvPr/>
          </p:nvSpPr>
          <p:spPr>
            <a:xfrm>
              <a:off x="2471806" y="1465791"/>
              <a:ext cx="123743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 i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Shape 2432"/>
            <p:cNvSpPr/>
            <p:nvPr/>
          </p:nvSpPr>
          <p:spPr>
            <a:xfrm>
              <a:off x="0" y="1052425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2433"/>
            <p:cNvSpPr/>
            <p:nvPr/>
          </p:nvSpPr>
          <p:spPr>
            <a:xfrm>
              <a:off x="618450" y="103669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2435"/>
            <p:cNvSpPr/>
            <p:nvPr/>
          </p:nvSpPr>
          <p:spPr>
            <a:xfrm>
              <a:off x="0" y="121195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2436"/>
            <p:cNvSpPr/>
            <p:nvPr/>
          </p:nvSpPr>
          <p:spPr>
            <a:xfrm>
              <a:off x="618450" y="119621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2438"/>
            <p:cNvSpPr/>
            <p:nvPr/>
          </p:nvSpPr>
          <p:spPr>
            <a:xfrm>
              <a:off x="0" y="132880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2439"/>
            <p:cNvSpPr/>
            <p:nvPr/>
          </p:nvSpPr>
          <p:spPr>
            <a:xfrm>
              <a:off x="618450" y="131306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2441"/>
            <p:cNvSpPr/>
            <p:nvPr/>
          </p:nvSpPr>
          <p:spPr>
            <a:xfrm>
              <a:off x="0" y="1461867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2442"/>
            <p:cNvSpPr/>
            <p:nvPr/>
          </p:nvSpPr>
          <p:spPr>
            <a:xfrm>
              <a:off x="618450" y="1446134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2444"/>
            <p:cNvSpPr/>
            <p:nvPr/>
          </p:nvSpPr>
          <p:spPr>
            <a:xfrm>
              <a:off x="0" y="162139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2445"/>
            <p:cNvSpPr/>
            <p:nvPr/>
          </p:nvSpPr>
          <p:spPr>
            <a:xfrm>
              <a:off x="618450" y="160565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2447"/>
            <p:cNvSpPr/>
            <p:nvPr/>
          </p:nvSpPr>
          <p:spPr>
            <a:xfrm>
              <a:off x="0" y="173824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2448"/>
            <p:cNvSpPr/>
            <p:nvPr/>
          </p:nvSpPr>
          <p:spPr>
            <a:xfrm>
              <a:off x="618450" y="172250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6" name="Shape 2453"/>
            <p:cNvSpPr/>
            <p:nvPr/>
          </p:nvSpPr>
          <p:spPr>
            <a:xfrm>
              <a:off x="2716773" y="1052425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Shape 2454"/>
            <p:cNvSpPr/>
            <p:nvPr/>
          </p:nvSpPr>
          <p:spPr>
            <a:xfrm>
              <a:off x="3335223" y="1036692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2456"/>
            <p:cNvSpPr/>
            <p:nvPr/>
          </p:nvSpPr>
          <p:spPr>
            <a:xfrm>
              <a:off x="2716773" y="121195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2457"/>
            <p:cNvSpPr/>
            <p:nvPr/>
          </p:nvSpPr>
          <p:spPr>
            <a:xfrm>
              <a:off x="3335223" y="119621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2459"/>
            <p:cNvSpPr/>
            <p:nvPr/>
          </p:nvSpPr>
          <p:spPr>
            <a:xfrm>
              <a:off x="2716773" y="1328800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2460"/>
            <p:cNvSpPr/>
            <p:nvPr/>
          </p:nvSpPr>
          <p:spPr>
            <a:xfrm>
              <a:off x="3335223" y="131306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2462"/>
            <p:cNvSpPr/>
            <p:nvPr/>
          </p:nvSpPr>
          <p:spPr>
            <a:xfrm>
              <a:off x="2716773" y="1461867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2463"/>
            <p:cNvSpPr/>
            <p:nvPr/>
          </p:nvSpPr>
          <p:spPr>
            <a:xfrm>
              <a:off x="3335223" y="1446134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2465"/>
            <p:cNvSpPr/>
            <p:nvPr/>
          </p:nvSpPr>
          <p:spPr>
            <a:xfrm>
              <a:off x="2716773" y="162139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2466"/>
            <p:cNvSpPr/>
            <p:nvPr/>
          </p:nvSpPr>
          <p:spPr>
            <a:xfrm>
              <a:off x="3335223" y="160565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2468"/>
            <p:cNvSpPr/>
            <p:nvPr/>
          </p:nvSpPr>
          <p:spPr>
            <a:xfrm>
              <a:off x="2716773" y="1738242"/>
              <a:ext cx="618450" cy="0"/>
            </a:xfrm>
            <a:custGeom>
              <a:avLst/>
              <a:gdLst/>
              <a:ahLst/>
              <a:cxnLst/>
              <a:rect l="0" t="0" r="0" b="0"/>
              <a:pathLst>
                <a:path w="618450">
                  <a:moveTo>
                    <a:pt x="0" y="0"/>
                  </a:moveTo>
                  <a:lnTo>
                    <a:pt x="61845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2469"/>
            <p:cNvSpPr/>
            <p:nvPr/>
          </p:nvSpPr>
          <p:spPr>
            <a:xfrm>
              <a:off x="3335223" y="1722509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Rectangle 26667"/>
            <p:cNvSpPr/>
            <p:nvPr/>
          </p:nvSpPr>
          <p:spPr>
            <a:xfrm>
              <a:off x="3862325" y="1112350"/>
              <a:ext cx="863806" cy="37740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4096-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26668"/>
            <p:cNvSpPr/>
            <p:nvPr/>
          </p:nvSpPr>
          <p:spPr>
            <a:xfrm>
              <a:off x="4511804" y="1112350"/>
              <a:ext cx="281404" cy="37740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d 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2472"/>
            <p:cNvSpPr/>
            <p:nvPr/>
          </p:nvSpPr>
          <p:spPr>
            <a:xfrm>
              <a:off x="3862325" y="1417150"/>
              <a:ext cx="1951586" cy="3774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0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output</a:t>
              </a:r>
              <a:r>
                <a:rPr lang="ru-RU" sz="20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r>
                <a:rPr lang="ru-RU" sz="2000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vector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1" name="Rectangle 26667"/>
          <p:cNvSpPr/>
          <p:nvPr/>
        </p:nvSpPr>
        <p:spPr>
          <a:xfrm>
            <a:off x="2113679" y="3430272"/>
            <a:ext cx="863785" cy="3773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4096-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2472"/>
          <p:cNvSpPr/>
          <p:nvPr/>
        </p:nvSpPr>
        <p:spPr>
          <a:xfrm>
            <a:off x="2113679" y="3735039"/>
            <a:ext cx="1951539" cy="37736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output</a:t>
            </a: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vector</a:t>
            </a:r>
            <a:endParaRPr lang="ru-RU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3" name="Group 26759"/>
          <p:cNvGrpSpPr/>
          <p:nvPr/>
        </p:nvGrpSpPr>
        <p:grpSpPr>
          <a:xfrm>
            <a:off x="8255480" y="1324941"/>
            <a:ext cx="2047875" cy="818514"/>
            <a:chOff x="0" y="0"/>
            <a:chExt cx="2047875" cy="819012"/>
          </a:xfrm>
        </p:grpSpPr>
        <p:pic>
          <p:nvPicPr>
            <p:cNvPr id="44" name="Picture 249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437"/>
              <a:ext cx="2047875" cy="790575"/>
            </a:xfrm>
            <a:prstGeom prst="rect">
              <a:avLst/>
            </a:prstGeom>
          </p:spPr>
        </p:pic>
        <p:sp>
          <p:nvSpPr>
            <p:cNvPr id="45" name="Shape 2500"/>
            <p:cNvSpPr/>
            <p:nvPr/>
          </p:nvSpPr>
          <p:spPr>
            <a:xfrm>
              <a:off x="1056413" y="0"/>
              <a:ext cx="467700" cy="790500"/>
            </a:xfrm>
            <a:custGeom>
              <a:avLst/>
              <a:gdLst/>
              <a:ahLst/>
              <a:cxnLst/>
              <a:rect l="0" t="0" r="0" b="0"/>
              <a:pathLst>
                <a:path w="467700" h="790500">
                  <a:moveTo>
                    <a:pt x="0" y="0"/>
                  </a:moveTo>
                  <a:lnTo>
                    <a:pt x="467700" y="0"/>
                  </a:lnTo>
                  <a:lnTo>
                    <a:pt x="467700" y="790500"/>
                  </a:lnTo>
                  <a:lnTo>
                    <a:pt x="0" y="790500"/>
                  </a:lnTo>
                  <a:close/>
                </a:path>
              </a:pathLst>
            </a:custGeom>
            <a:ln w="28575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8479105" y="2329647"/>
            <a:ext cx="2133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Jacobian matrix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910893" y="4603025"/>
            <a:ext cx="26560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Q: what is the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size of the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Jacobian matrix</a:t>
            </a:r>
            <a:r>
              <a:rPr lang="en-US" sz="2400" dirty="0" smtClean="0">
                <a:solidFill>
                  <a:srgbClr val="0000FF"/>
                </a:solidFill>
              </a:rPr>
              <a:t>?</a:t>
            </a:r>
          </a:p>
          <a:p>
            <a:r>
              <a:rPr lang="en-US" sz="2400" dirty="0">
                <a:solidFill>
                  <a:srgbClr val="0000FF"/>
                </a:solidFill>
              </a:rPr>
              <a:t>[4096 x 4096!]</a:t>
            </a:r>
            <a:endParaRPr lang="ru-RU" sz="2400" dirty="0">
              <a:solidFill>
                <a:srgbClr val="0000F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236432" y="4885047"/>
            <a:ext cx="2618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Q2: what does it</a:t>
            </a:r>
          </a:p>
          <a:p>
            <a:r>
              <a:rPr lang="en-US" sz="2400" dirty="0">
                <a:solidFill>
                  <a:srgbClr val="0000FF"/>
                </a:solidFill>
              </a:rPr>
              <a:t>look like?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724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#1: A first very bad idea solution: </a:t>
            </a:r>
            <a:r>
              <a:rPr lang="en-US" b="1" dirty="0"/>
              <a:t>Random search</a:t>
            </a:r>
            <a:endParaRPr lang="ru-RU" b="1" dirty="0"/>
          </a:p>
        </p:txBody>
      </p:sp>
      <p:pic>
        <p:nvPicPr>
          <p:cNvPr id="8" name="Picture 3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612" y="1924873"/>
            <a:ext cx="7348775" cy="47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2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8019"/>
          <p:cNvPicPr/>
          <p:nvPr/>
        </p:nvPicPr>
        <p:blipFill>
          <a:blip r:embed="rId2"/>
          <a:stretch>
            <a:fillRect/>
          </a:stretch>
        </p:blipFill>
        <p:spPr>
          <a:xfrm>
            <a:off x="3371237" y="1716740"/>
            <a:ext cx="5699694" cy="20784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3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grpSp>
        <p:nvGrpSpPr>
          <p:cNvPr id="6" name="Group 26886"/>
          <p:cNvGrpSpPr/>
          <p:nvPr/>
        </p:nvGrpSpPr>
        <p:grpSpPr>
          <a:xfrm>
            <a:off x="6096000" y="1321593"/>
            <a:ext cx="1950717" cy="831851"/>
            <a:chOff x="0" y="0"/>
            <a:chExt cx="1950975" cy="832270"/>
          </a:xfrm>
        </p:grpSpPr>
        <p:sp>
          <p:nvSpPr>
            <p:cNvPr id="7" name="Shape 2868"/>
            <p:cNvSpPr/>
            <p:nvPr/>
          </p:nvSpPr>
          <p:spPr>
            <a:xfrm>
              <a:off x="471375" y="0"/>
              <a:ext cx="243000" cy="486000"/>
            </a:xfrm>
            <a:custGeom>
              <a:avLst/>
              <a:gdLst/>
              <a:ahLst/>
              <a:cxnLst/>
              <a:rect l="0" t="0" r="0" b="0"/>
              <a:pathLst>
                <a:path w="243000" h="486000">
                  <a:moveTo>
                    <a:pt x="60750" y="0"/>
                  </a:moveTo>
                  <a:lnTo>
                    <a:pt x="182250" y="0"/>
                  </a:lnTo>
                  <a:lnTo>
                    <a:pt x="182250" y="364500"/>
                  </a:lnTo>
                  <a:lnTo>
                    <a:pt x="243000" y="364500"/>
                  </a:lnTo>
                  <a:lnTo>
                    <a:pt x="121500" y="486000"/>
                  </a:lnTo>
                  <a:lnTo>
                    <a:pt x="0" y="364500"/>
                  </a:lnTo>
                  <a:lnTo>
                    <a:pt x="60750" y="364500"/>
                  </a:lnTo>
                  <a:lnTo>
                    <a:pt x="6075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" name="Shape 2869"/>
            <p:cNvSpPr/>
            <p:nvPr/>
          </p:nvSpPr>
          <p:spPr>
            <a:xfrm>
              <a:off x="471375" y="0"/>
              <a:ext cx="243000" cy="486000"/>
            </a:xfrm>
            <a:custGeom>
              <a:avLst/>
              <a:gdLst/>
              <a:ahLst/>
              <a:cxnLst/>
              <a:rect l="0" t="0" r="0" b="0"/>
              <a:pathLst>
                <a:path w="243000" h="486000">
                  <a:moveTo>
                    <a:pt x="0" y="364500"/>
                  </a:moveTo>
                  <a:lnTo>
                    <a:pt x="60750" y="364500"/>
                  </a:lnTo>
                  <a:lnTo>
                    <a:pt x="60750" y="0"/>
                  </a:lnTo>
                  <a:lnTo>
                    <a:pt x="182250" y="0"/>
                  </a:lnTo>
                  <a:lnTo>
                    <a:pt x="182250" y="364500"/>
                  </a:lnTo>
                  <a:lnTo>
                    <a:pt x="243000" y="364500"/>
                  </a:lnTo>
                  <a:lnTo>
                    <a:pt x="121500" y="4860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2870"/>
            <p:cNvSpPr/>
            <p:nvPr/>
          </p:nvSpPr>
          <p:spPr>
            <a:xfrm>
              <a:off x="855600" y="0"/>
              <a:ext cx="243000" cy="486000"/>
            </a:xfrm>
            <a:custGeom>
              <a:avLst/>
              <a:gdLst/>
              <a:ahLst/>
              <a:cxnLst/>
              <a:rect l="0" t="0" r="0" b="0"/>
              <a:pathLst>
                <a:path w="243000" h="486000">
                  <a:moveTo>
                    <a:pt x="60750" y="0"/>
                  </a:moveTo>
                  <a:lnTo>
                    <a:pt x="182250" y="0"/>
                  </a:lnTo>
                  <a:lnTo>
                    <a:pt x="182250" y="364500"/>
                  </a:lnTo>
                  <a:lnTo>
                    <a:pt x="243000" y="364500"/>
                  </a:lnTo>
                  <a:lnTo>
                    <a:pt x="121500" y="486000"/>
                  </a:lnTo>
                  <a:lnTo>
                    <a:pt x="0" y="364500"/>
                  </a:lnTo>
                  <a:lnTo>
                    <a:pt x="60750" y="364500"/>
                  </a:lnTo>
                  <a:lnTo>
                    <a:pt x="6075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2871"/>
            <p:cNvSpPr/>
            <p:nvPr/>
          </p:nvSpPr>
          <p:spPr>
            <a:xfrm>
              <a:off x="855600" y="0"/>
              <a:ext cx="243000" cy="486000"/>
            </a:xfrm>
            <a:custGeom>
              <a:avLst/>
              <a:gdLst/>
              <a:ahLst/>
              <a:cxnLst/>
              <a:rect l="0" t="0" r="0" b="0"/>
              <a:pathLst>
                <a:path w="243000" h="486000">
                  <a:moveTo>
                    <a:pt x="0" y="364500"/>
                  </a:moveTo>
                  <a:lnTo>
                    <a:pt x="60750" y="364500"/>
                  </a:lnTo>
                  <a:lnTo>
                    <a:pt x="60750" y="0"/>
                  </a:lnTo>
                  <a:lnTo>
                    <a:pt x="182250" y="0"/>
                  </a:lnTo>
                  <a:lnTo>
                    <a:pt x="182250" y="364500"/>
                  </a:lnTo>
                  <a:lnTo>
                    <a:pt x="243000" y="364500"/>
                  </a:lnTo>
                  <a:lnTo>
                    <a:pt x="121500" y="4860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1" name="Picture 287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560807"/>
              <a:ext cx="714375" cy="266700"/>
            </a:xfrm>
            <a:prstGeom prst="rect">
              <a:avLst/>
            </a:prstGeom>
          </p:spPr>
        </p:pic>
        <p:pic>
          <p:nvPicPr>
            <p:cNvPr id="12" name="Picture 287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55600" y="556045"/>
              <a:ext cx="109537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74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7385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2304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  <p:pic>
        <p:nvPicPr>
          <p:cNvPr id="19" name="Picture 3068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004" y="3002339"/>
            <a:ext cx="427990" cy="18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7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  <p:pic>
        <p:nvPicPr>
          <p:cNvPr id="19" name="Picture 3068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004" y="3002339"/>
            <a:ext cx="427990" cy="185420"/>
          </a:xfrm>
          <a:prstGeom prst="rect">
            <a:avLst/>
          </a:prstGeom>
        </p:spPr>
      </p:pic>
      <p:pic>
        <p:nvPicPr>
          <p:cNvPr id="20" name="Picture 3127"/>
          <p:cNvPicPr/>
          <p:nvPr/>
        </p:nvPicPr>
        <p:blipFill>
          <a:blip r:embed="rId11"/>
          <a:stretch>
            <a:fillRect/>
          </a:stretch>
        </p:blipFill>
        <p:spPr>
          <a:xfrm>
            <a:off x="8036559" y="4084774"/>
            <a:ext cx="1256030" cy="485775"/>
          </a:xfrm>
          <a:prstGeom prst="rect">
            <a:avLst/>
          </a:prstGeom>
        </p:spPr>
      </p:pic>
      <p:sp>
        <p:nvSpPr>
          <p:cNvPr id="21" name="Shape 30030"/>
          <p:cNvSpPr/>
          <p:nvPr/>
        </p:nvSpPr>
        <p:spPr>
          <a:xfrm>
            <a:off x="7891144" y="4681039"/>
            <a:ext cx="1546860" cy="603885"/>
          </a:xfrm>
          <a:custGeom>
            <a:avLst/>
            <a:gdLst/>
            <a:ahLst/>
            <a:cxnLst/>
            <a:rect l="0" t="0" r="0" b="0"/>
            <a:pathLst>
              <a:path w="1547425" h="604375">
                <a:moveTo>
                  <a:pt x="0" y="0"/>
                </a:moveTo>
                <a:lnTo>
                  <a:pt x="1547425" y="0"/>
                </a:lnTo>
                <a:lnTo>
                  <a:pt x="1547425" y="604375"/>
                </a:lnTo>
                <a:lnTo>
                  <a:pt x="0" y="604375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EEEEE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pic>
        <p:nvPicPr>
          <p:cNvPr id="22" name="Picture 3132"/>
          <p:cNvPicPr/>
          <p:nvPr/>
        </p:nvPicPr>
        <p:blipFill>
          <a:blip r:embed="rId12"/>
          <a:stretch>
            <a:fillRect/>
          </a:stretch>
        </p:blipFill>
        <p:spPr>
          <a:xfrm>
            <a:off x="7955279" y="4838519"/>
            <a:ext cx="1418590" cy="34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4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  <p:pic>
        <p:nvPicPr>
          <p:cNvPr id="19" name="Picture 3068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004" y="3002339"/>
            <a:ext cx="427990" cy="185420"/>
          </a:xfrm>
          <a:prstGeom prst="rect">
            <a:avLst/>
          </a:prstGeom>
        </p:spPr>
      </p:pic>
      <p:pic>
        <p:nvPicPr>
          <p:cNvPr id="20" name="Picture 3127"/>
          <p:cNvPicPr/>
          <p:nvPr/>
        </p:nvPicPr>
        <p:blipFill>
          <a:blip r:embed="rId11"/>
          <a:stretch>
            <a:fillRect/>
          </a:stretch>
        </p:blipFill>
        <p:spPr>
          <a:xfrm>
            <a:off x="8036559" y="4084774"/>
            <a:ext cx="1256030" cy="485775"/>
          </a:xfrm>
          <a:prstGeom prst="rect">
            <a:avLst/>
          </a:prstGeom>
        </p:spPr>
      </p:pic>
      <p:sp>
        <p:nvSpPr>
          <p:cNvPr id="21" name="Shape 30030"/>
          <p:cNvSpPr/>
          <p:nvPr/>
        </p:nvSpPr>
        <p:spPr>
          <a:xfrm>
            <a:off x="7891144" y="4681039"/>
            <a:ext cx="1546860" cy="603885"/>
          </a:xfrm>
          <a:custGeom>
            <a:avLst/>
            <a:gdLst/>
            <a:ahLst/>
            <a:cxnLst/>
            <a:rect l="0" t="0" r="0" b="0"/>
            <a:pathLst>
              <a:path w="1547425" h="604375">
                <a:moveTo>
                  <a:pt x="0" y="0"/>
                </a:moveTo>
                <a:lnTo>
                  <a:pt x="1547425" y="0"/>
                </a:lnTo>
                <a:lnTo>
                  <a:pt x="1547425" y="604375"/>
                </a:lnTo>
                <a:lnTo>
                  <a:pt x="0" y="604375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EEEEE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pic>
        <p:nvPicPr>
          <p:cNvPr id="22" name="Picture 3132"/>
          <p:cNvPicPr/>
          <p:nvPr/>
        </p:nvPicPr>
        <p:blipFill>
          <a:blip r:embed="rId12"/>
          <a:stretch>
            <a:fillRect/>
          </a:stretch>
        </p:blipFill>
        <p:spPr>
          <a:xfrm>
            <a:off x="7955279" y="4838519"/>
            <a:ext cx="1418590" cy="342265"/>
          </a:xfrm>
          <a:prstGeom prst="rect">
            <a:avLst/>
          </a:prstGeom>
        </p:spPr>
      </p:pic>
      <p:pic>
        <p:nvPicPr>
          <p:cNvPr id="23" name="Picture 3199"/>
          <p:cNvPicPr/>
          <p:nvPr/>
        </p:nvPicPr>
        <p:blipFill>
          <a:blip r:embed="rId13"/>
          <a:stretch>
            <a:fillRect/>
          </a:stretch>
        </p:blipFill>
        <p:spPr>
          <a:xfrm>
            <a:off x="5810567" y="3105467"/>
            <a:ext cx="761365" cy="5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  <p:pic>
        <p:nvPicPr>
          <p:cNvPr id="19" name="Picture 3068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004" y="3002339"/>
            <a:ext cx="427990" cy="185420"/>
          </a:xfrm>
          <a:prstGeom prst="rect">
            <a:avLst/>
          </a:prstGeom>
        </p:spPr>
      </p:pic>
      <p:pic>
        <p:nvPicPr>
          <p:cNvPr id="23" name="Picture 3199"/>
          <p:cNvPicPr/>
          <p:nvPr/>
        </p:nvPicPr>
        <p:blipFill>
          <a:blip r:embed="rId11"/>
          <a:stretch>
            <a:fillRect/>
          </a:stretch>
        </p:blipFill>
        <p:spPr>
          <a:xfrm>
            <a:off x="5810567" y="3105467"/>
            <a:ext cx="761365" cy="551815"/>
          </a:xfrm>
          <a:prstGeom prst="rect">
            <a:avLst/>
          </a:prstGeom>
        </p:spPr>
      </p:pic>
      <p:pic>
        <p:nvPicPr>
          <p:cNvPr id="24" name="Picture 3260"/>
          <p:cNvPicPr/>
          <p:nvPr/>
        </p:nvPicPr>
        <p:blipFill>
          <a:blip r:embed="rId12"/>
          <a:stretch>
            <a:fillRect/>
          </a:stretch>
        </p:blipFill>
        <p:spPr>
          <a:xfrm>
            <a:off x="7106285" y="3844544"/>
            <a:ext cx="1789430" cy="6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9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  <p:pic>
        <p:nvPicPr>
          <p:cNvPr id="19" name="Picture 3068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004" y="3002339"/>
            <a:ext cx="427990" cy="185420"/>
          </a:xfrm>
          <a:prstGeom prst="rect">
            <a:avLst/>
          </a:prstGeom>
        </p:spPr>
      </p:pic>
      <p:pic>
        <p:nvPicPr>
          <p:cNvPr id="23" name="Picture 3199"/>
          <p:cNvPicPr/>
          <p:nvPr/>
        </p:nvPicPr>
        <p:blipFill>
          <a:blip r:embed="rId11"/>
          <a:stretch>
            <a:fillRect/>
          </a:stretch>
        </p:blipFill>
        <p:spPr>
          <a:xfrm>
            <a:off x="5810567" y="3105467"/>
            <a:ext cx="761365" cy="551815"/>
          </a:xfrm>
          <a:prstGeom prst="rect">
            <a:avLst/>
          </a:prstGeom>
        </p:spPr>
      </p:pic>
      <p:pic>
        <p:nvPicPr>
          <p:cNvPr id="24" name="Picture 3260"/>
          <p:cNvPicPr/>
          <p:nvPr/>
        </p:nvPicPr>
        <p:blipFill>
          <a:blip r:embed="rId12"/>
          <a:stretch>
            <a:fillRect/>
          </a:stretch>
        </p:blipFill>
        <p:spPr>
          <a:xfrm>
            <a:off x="7106285" y="3844544"/>
            <a:ext cx="1789430" cy="630555"/>
          </a:xfrm>
          <a:prstGeom prst="rect">
            <a:avLst/>
          </a:prstGeom>
        </p:spPr>
      </p:pic>
      <p:pic>
        <p:nvPicPr>
          <p:cNvPr id="20" name="Picture 3321"/>
          <p:cNvPicPr/>
          <p:nvPr/>
        </p:nvPicPr>
        <p:blipFill>
          <a:blip r:embed="rId13"/>
          <a:stretch>
            <a:fillRect/>
          </a:stretch>
        </p:blipFill>
        <p:spPr>
          <a:xfrm>
            <a:off x="7862208" y="5344477"/>
            <a:ext cx="2417445" cy="630555"/>
          </a:xfrm>
          <a:prstGeom prst="rect">
            <a:avLst/>
          </a:prstGeom>
        </p:spPr>
      </p:pic>
      <p:pic>
        <p:nvPicPr>
          <p:cNvPr id="21" name="Picture 3325"/>
          <p:cNvPicPr/>
          <p:nvPr/>
        </p:nvPicPr>
        <p:blipFill>
          <a:blip r:embed="rId14"/>
          <a:stretch>
            <a:fillRect/>
          </a:stretch>
        </p:blipFill>
        <p:spPr>
          <a:xfrm>
            <a:off x="7121798" y="4800917"/>
            <a:ext cx="2710815" cy="478155"/>
          </a:xfrm>
          <a:prstGeom prst="rect">
            <a:avLst/>
          </a:prstGeom>
        </p:spPr>
      </p:pic>
      <p:pic>
        <p:nvPicPr>
          <p:cNvPr id="22" name="Picture 3328"/>
          <p:cNvPicPr/>
          <p:nvPr/>
        </p:nvPicPr>
        <p:blipFill>
          <a:blip r:embed="rId15"/>
          <a:stretch>
            <a:fillRect/>
          </a:stretch>
        </p:blipFill>
        <p:spPr>
          <a:xfrm>
            <a:off x="7862208" y="5975032"/>
            <a:ext cx="964565" cy="3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  <p:pic>
        <p:nvPicPr>
          <p:cNvPr id="19" name="Picture 3068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004" y="3002339"/>
            <a:ext cx="427990" cy="185420"/>
          </a:xfrm>
          <a:prstGeom prst="rect">
            <a:avLst/>
          </a:prstGeom>
        </p:spPr>
      </p:pic>
      <p:pic>
        <p:nvPicPr>
          <p:cNvPr id="23" name="Picture 3199"/>
          <p:cNvPicPr/>
          <p:nvPr/>
        </p:nvPicPr>
        <p:blipFill>
          <a:blip r:embed="rId11"/>
          <a:stretch>
            <a:fillRect/>
          </a:stretch>
        </p:blipFill>
        <p:spPr>
          <a:xfrm>
            <a:off x="5810567" y="3105467"/>
            <a:ext cx="761365" cy="551815"/>
          </a:xfrm>
          <a:prstGeom prst="rect">
            <a:avLst/>
          </a:prstGeom>
        </p:spPr>
      </p:pic>
      <p:pic>
        <p:nvPicPr>
          <p:cNvPr id="24" name="Picture 3260"/>
          <p:cNvPicPr/>
          <p:nvPr/>
        </p:nvPicPr>
        <p:blipFill>
          <a:blip r:embed="rId12"/>
          <a:stretch>
            <a:fillRect/>
          </a:stretch>
        </p:blipFill>
        <p:spPr>
          <a:xfrm>
            <a:off x="7106285" y="3844544"/>
            <a:ext cx="1789430" cy="630555"/>
          </a:xfrm>
          <a:prstGeom prst="rect">
            <a:avLst/>
          </a:prstGeom>
        </p:spPr>
      </p:pic>
      <p:pic>
        <p:nvPicPr>
          <p:cNvPr id="20" name="Picture 3321"/>
          <p:cNvPicPr/>
          <p:nvPr/>
        </p:nvPicPr>
        <p:blipFill>
          <a:blip r:embed="rId13"/>
          <a:stretch>
            <a:fillRect/>
          </a:stretch>
        </p:blipFill>
        <p:spPr>
          <a:xfrm>
            <a:off x="7862208" y="5344477"/>
            <a:ext cx="2417445" cy="630555"/>
          </a:xfrm>
          <a:prstGeom prst="rect">
            <a:avLst/>
          </a:prstGeom>
        </p:spPr>
      </p:pic>
      <p:pic>
        <p:nvPicPr>
          <p:cNvPr id="21" name="Picture 3325"/>
          <p:cNvPicPr/>
          <p:nvPr/>
        </p:nvPicPr>
        <p:blipFill>
          <a:blip r:embed="rId14"/>
          <a:stretch>
            <a:fillRect/>
          </a:stretch>
        </p:blipFill>
        <p:spPr>
          <a:xfrm>
            <a:off x="7121798" y="4800917"/>
            <a:ext cx="2710815" cy="478155"/>
          </a:xfrm>
          <a:prstGeom prst="rect">
            <a:avLst/>
          </a:prstGeom>
        </p:spPr>
      </p:pic>
      <p:pic>
        <p:nvPicPr>
          <p:cNvPr id="22" name="Picture 3328"/>
          <p:cNvPicPr/>
          <p:nvPr/>
        </p:nvPicPr>
        <p:blipFill>
          <a:blip r:embed="rId15"/>
          <a:stretch>
            <a:fillRect/>
          </a:stretch>
        </p:blipFill>
        <p:spPr>
          <a:xfrm>
            <a:off x="7862208" y="5975032"/>
            <a:ext cx="964565" cy="313055"/>
          </a:xfrm>
          <a:prstGeom prst="rect">
            <a:avLst/>
          </a:prstGeom>
        </p:spPr>
      </p:pic>
      <p:pic>
        <p:nvPicPr>
          <p:cNvPr id="25" name="Picture 3405"/>
          <p:cNvPicPr/>
          <p:nvPr/>
        </p:nvPicPr>
        <p:blipFill>
          <a:blip r:embed="rId16"/>
          <a:stretch>
            <a:fillRect/>
          </a:stretch>
        </p:blipFill>
        <p:spPr>
          <a:xfrm>
            <a:off x="1900802" y="2131024"/>
            <a:ext cx="1668780" cy="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90243" y="1186934"/>
            <a:ext cx="7702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Lets see how well this works on the test set...</a:t>
            </a:r>
            <a:endParaRPr lang="ru-RU" sz="3200" dirty="0"/>
          </a:p>
        </p:txBody>
      </p:sp>
      <p:pic>
        <p:nvPicPr>
          <p:cNvPr id="6" name="Picture 3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43" y="2035175"/>
            <a:ext cx="9874387" cy="226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6987607" y="4930259"/>
                <a:ext cx="423284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/>
                  <a:t>15.5% </a:t>
                </a:r>
                <a:r>
                  <a:rPr lang="ru-RU" sz="2800" dirty="0" err="1"/>
                  <a:t>accuracy</a:t>
                </a:r>
                <a:r>
                  <a:rPr lang="ru-RU" sz="2800" dirty="0"/>
                  <a:t>! </a:t>
                </a:r>
                <a:r>
                  <a:rPr lang="ru-RU" sz="2800" dirty="0" err="1"/>
                  <a:t>not</a:t>
                </a:r>
                <a:r>
                  <a:rPr lang="ru-RU" sz="2800" dirty="0"/>
                  <a:t> </a:t>
                </a:r>
                <a:r>
                  <a:rPr lang="ru-RU" sz="2800" dirty="0" err="1"/>
                  <a:t>bad</a:t>
                </a:r>
                <a:r>
                  <a:rPr lang="ru-RU" sz="2800" dirty="0" smtClean="0"/>
                  <a:t>!</a:t>
                </a:r>
                <a:endParaRPr lang="en-US" sz="2800" dirty="0" smtClean="0"/>
              </a:p>
              <a:p>
                <a:r>
                  <a:rPr lang="ru-RU" sz="2800" dirty="0" smtClean="0"/>
                  <a:t>(</a:t>
                </a:r>
                <a:r>
                  <a:rPr lang="en-US" sz="2800" dirty="0" smtClean="0"/>
                  <a:t>state of the art </a:t>
                </a:r>
                <a:r>
                  <a:rPr lang="ru-RU" sz="2800" dirty="0" err="1" smtClean="0"/>
                  <a:t>is</a:t>
                </a:r>
                <a:r>
                  <a:rPr lang="ru-RU" sz="2800" dirty="0" smtClean="0"/>
                  <a:t> </a:t>
                </a:r>
                <a14:m>
                  <m:oMath xmlns:m="http://schemas.openxmlformats.org/officeDocument/2006/math">
                    <m:r>
                      <a:rPr lang="ru-RU" sz="280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800" dirty="0" smtClean="0"/>
                  <a:t>9</a:t>
                </a:r>
                <a:r>
                  <a:rPr lang="en-US" sz="2800" dirty="0" smtClean="0"/>
                  <a:t>6</a:t>
                </a:r>
                <a:r>
                  <a:rPr lang="ru-RU" sz="2800" dirty="0" smtClean="0"/>
                  <a:t>%)</a:t>
                </a:r>
                <a:endParaRPr lang="ru-RU" sz="28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607" y="4930259"/>
                <a:ext cx="4232843" cy="954107"/>
              </a:xfrm>
              <a:prstGeom prst="rect">
                <a:avLst/>
              </a:prstGeom>
              <a:blipFill>
                <a:blip r:embed="rId3"/>
                <a:stretch>
                  <a:fillRect l="-2878"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04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  <p:pic>
        <p:nvPicPr>
          <p:cNvPr id="19" name="Picture 3068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004" y="3002339"/>
            <a:ext cx="427990" cy="185420"/>
          </a:xfrm>
          <a:prstGeom prst="rect">
            <a:avLst/>
          </a:prstGeom>
        </p:spPr>
      </p:pic>
      <p:pic>
        <p:nvPicPr>
          <p:cNvPr id="23" name="Picture 3199"/>
          <p:cNvPicPr/>
          <p:nvPr/>
        </p:nvPicPr>
        <p:blipFill>
          <a:blip r:embed="rId11"/>
          <a:stretch>
            <a:fillRect/>
          </a:stretch>
        </p:blipFill>
        <p:spPr>
          <a:xfrm>
            <a:off x="5810567" y="3105467"/>
            <a:ext cx="761365" cy="551815"/>
          </a:xfrm>
          <a:prstGeom prst="rect">
            <a:avLst/>
          </a:prstGeom>
        </p:spPr>
      </p:pic>
      <p:pic>
        <p:nvPicPr>
          <p:cNvPr id="24" name="Picture 3260"/>
          <p:cNvPicPr/>
          <p:nvPr/>
        </p:nvPicPr>
        <p:blipFill>
          <a:blip r:embed="rId12"/>
          <a:stretch>
            <a:fillRect/>
          </a:stretch>
        </p:blipFill>
        <p:spPr>
          <a:xfrm>
            <a:off x="7106285" y="3844544"/>
            <a:ext cx="1789430" cy="630555"/>
          </a:xfrm>
          <a:prstGeom prst="rect">
            <a:avLst/>
          </a:prstGeom>
        </p:spPr>
      </p:pic>
      <p:pic>
        <p:nvPicPr>
          <p:cNvPr id="20" name="Picture 3321"/>
          <p:cNvPicPr/>
          <p:nvPr/>
        </p:nvPicPr>
        <p:blipFill>
          <a:blip r:embed="rId13"/>
          <a:stretch>
            <a:fillRect/>
          </a:stretch>
        </p:blipFill>
        <p:spPr>
          <a:xfrm>
            <a:off x="7862208" y="5344477"/>
            <a:ext cx="2417445" cy="630555"/>
          </a:xfrm>
          <a:prstGeom prst="rect">
            <a:avLst/>
          </a:prstGeom>
        </p:spPr>
      </p:pic>
      <p:pic>
        <p:nvPicPr>
          <p:cNvPr id="21" name="Picture 3325"/>
          <p:cNvPicPr/>
          <p:nvPr/>
        </p:nvPicPr>
        <p:blipFill>
          <a:blip r:embed="rId14"/>
          <a:stretch>
            <a:fillRect/>
          </a:stretch>
        </p:blipFill>
        <p:spPr>
          <a:xfrm>
            <a:off x="7121798" y="4800917"/>
            <a:ext cx="2710815" cy="478155"/>
          </a:xfrm>
          <a:prstGeom prst="rect">
            <a:avLst/>
          </a:prstGeom>
        </p:spPr>
      </p:pic>
      <p:pic>
        <p:nvPicPr>
          <p:cNvPr id="22" name="Picture 3328"/>
          <p:cNvPicPr/>
          <p:nvPr/>
        </p:nvPicPr>
        <p:blipFill>
          <a:blip r:embed="rId15"/>
          <a:stretch>
            <a:fillRect/>
          </a:stretch>
        </p:blipFill>
        <p:spPr>
          <a:xfrm>
            <a:off x="7862208" y="5975032"/>
            <a:ext cx="964565" cy="313055"/>
          </a:xfrm>
          <a:prstGeom prst="rect">
            <a:avLst/>
          </a:prstGeom>
        </p:spPr>
      </p:pic>
      <p:pic>
        <p:nvPicPr>
          <p:cNvPr id="25" name="Picture 3405"/>
          <p:cNvPicPr/>
          <p:nvPr/>
        </p:nvPicPr>
        <p:blipFill>
          <a:blip r:embed="rId16"/>
          <a:stretch>
            <a:fillRect/>
          </a:stretch>
        </p:blipFill>
        <p:spPr>
          <a:xfrm>
            <a:off x="1900802" y="2131024"/>
            <a:ext cx="1668780" cy="567055"/>
          </a:xfrm>
          <a:prstGeom prst="rect">
            <a:avLst/>
          </a:prstGeom>
        </p:spPr>
      </p:pic>
      <p:sp>
        <p:nvSpPr>
          <p:cNvPr id="26" name="Shape 30034"/>
          <p:cNvSpPr/>
          <p:nvPr/>
        </p:nvSpPr>
        <p:spPr>
          <a:xfrm>
            <a:off x="9011262" y="1565941"/>
            <a:ext cx="2652395" cy="708660"/>
          </a:xfrm>
          <a:custGeom>
            <a:avLst/>
            <a:gdLst/>
            <a:ahLst/>
            <a:cxnLst/>
            <a:rect l="0" t="0" r="0" b="0"/>
            <a:pathLst>
              <a:path w="2652750" h="708750">
                <a:moveTo>
                  <a:pt x="0" y="0"/>
                </a:moveTo>
                <a:lnTo>
                  <a:pt x="2652750" y="0"/>
                </a:lnTo>
                <a:lnTo>
                  <a:pt x="2652750" y="708750"/>
                </a:lnTo>
                <a:lnTo>
                  <a:pt x="0" y="70875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EEEEE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pic>
        <p:nvPicPr>
          <p:cNvPr id="27" name="Picture 3481"/>
          <p:cNvPicPr/>
          <p:nvPr/>
        </p:nvPicPr>
        <p:blipFill>
          <a:blip r:embed="rId17"/>
          <a:stretch>
            <a:fillRect/>
          </a:stretch>
        </p:blipFill>
        <p:spPr>
          <a:xfrm>
            <a:off x="9232877" y="1729771"/>
            <a:ext cx="2209165" cy="3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  <p:pic>
        <p:nvPicPr>
          <p:cNvPr id="19" name="Picture 3068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004" y="3002339"/>
            <a:ext cx="427990" cy="185420"/>
          </a:xfrm>
          <a:prstGeom prst="rect">
            <a:avLst/>
          </a:prstGeom>
        </p:spPr>
      </p:pic>
      <p:pic>
        <p:nvPicPr>
          <p:cNvPr id="23" name="Picture 3199"/>
          <p:cNvPicPr/>
          <p:nvPr/>
        </p:nvPicPr>
        <p:blipFill>
          <a:blip r:embed="rId11"/>
          <a:stretch>
            <a:fillRect/>
          </a:stretch>
        </p:blipFill>
        <p:spPr>
          <a:xfrm>
            <a:off x="5810567" y="3105467"/>
            <a:ext cx="761365" cy="551815"/>
          </a:xfrm>
          <a:prstGeom prst="rect">
            <a:avLst/>
          </a:prstGeom>
        </p:spPr>
      </p:pic>
      <p:pic>
        <p:nvPicPr>
          <p:cNvPr id="24" name="Picture 3260"/>
          <p:cNvPicPr/>
          <p:nvPr/>
        </p:nvPicPr>
        <p:blipFill>
          <a:blip r:embed="rId12"/>
          <a:stretch>
            <a:fillRect/>
          </a:stretch>
        </p:blipFill>
        <p:spPr>
          <a:xfrm>
            <a:off x="7106285" y="3844544"/>
            <a:ext cx="1789430" cy="630555"/>
          </a:xfrm>
          <a:prstGeom prst="rect">
            <a:avLst/>
          </a:prstGeom>
        </p:spPr>
      </p:pic>
      <p:pic>
        <p:nvPicPr>
          <p:cNvPr id="20" name="Picture 3321"/>
          <p:cNvPicPr/>
          <p:nvPr/>
        </p:nvPicPr>
        <p:blipFill>
          <a:blip r:embed="rId13"/>
          <a:stretch>
            <a:fillRect/>
          </a:stretch>
        </p:blipFill>
        <p:spPr>
          <a:xfrm>
            <a:off x="7862208" y="5344477"/>
            <a:ext cx="2417445" cy="630555"/>
          </a:xfrm>
          <a:prstGeom prst="rect">
            <a:avLst/>
          </a:prstGeom>
        </p:spPr>
      </p:pic>
      <p:pic>
        <p:nvPicPr>
          <p:cNvPr id="21" name="Picture 3325"/>
          <p:cNvPicPr/>
          <p:nvPr/>
        </p:nvPicPr>
        <p:blipFill>
          <a:blip r:embed="rId14"/>
          <a:stretch>
            <a:fillRect/>
          </a:stretch>
        </p:blipFill>
        <p:spPr>
          <a:xfrm>
            <a:off x="7121798" y="4800917"/>
            <a:ext cx="2710815" cy="478155"/>
          </a:xfrm>
          <a:prstGeom prst="rect">
            <a:avLst/>
          </a:prstGeom>
        </p:spPr>
      </p:pic>
      <p:pic>
        <p:nvPicPr>
          <p:cNvPr id="22" name="Picture 3328"/>
          <p:cNvPicPr/>
          <p:nvPr/>
        </p:nvPicPr>
        <p:blipFill>
          <a:blip r:embed="rId15"/>
          <a:stretch>
            <a:fillRect/>
          </a:stretch>
        </p:blipFill>
        <p:spPr>
          <a:xfrm>
            <a:off x="7862208" y="5975032"/>
            <a:ext cx="964565" cy="313055"/>
          </a:xfrm>
          <a:prstGeom prst="rect">
            <a:avLst/>
          </a:prstGeom>
        </p:spPr>
      </p:pic>
      <p:pic>
        <p:nvPicPr>
          <p:cNvPr id="25" name="Picture 3405"/>
          <p:cNvPicPr/>
          <p:nvPr/>
        </p:nvPicPr>
        <p:blipFill>
          <a:blip r:embed="rId16"/>
          <a:stretch>
            <a:fillRect/>
          </a:stretch>
        </p:blipFill>
        <p:spPr>
          <a:xfrm>
            <a:off x="1900802" y="2131024"/>
            <a:ext cx="1668780" cy="567055"/>
          </a:xfrm>
          <a:prstGeom prst="rect">
            <a:avLst/>
          </a:prstGeom>
        </p:spPr>
      </p:pic>
      <p:sp>
        <p:nvSpPr>
          <p:cNvPr id="26" name="Shape 30034"/>
          <p:cNvSpPr/>
          <p:nvPr/>
        </p:nvSpPr>
        <p:spPr>
          <a:xfrm>
            <a:off x="9011262" y="1565941"/>
            <a:ext cx="2652395" cy="708660"/>
          </a:xfrm>
          <a:custGeom>
            <a:avLst/>
            <a:gdLst/>
            <a:ahLst/>
            <a:cxnLst/>
            <a:rect l="0" t="0" r="0" b="0"/>
            <a:pathLst>
              <a:path w="2652750" h="708750">
                <a:moveTo>
                  <a:pt x="0" y="0"/>
                </a:moveTo>
                <a:lnTo>
                  <a:pt x="2652750" y="0"/>
                </a:lnTo>
                <a:lnTo>
                  <a:pt x="2652750" y="708750"/>
                </a:lnTo>
                <a:lnTo>
                  <a:pt x="0" y="70875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EEEEE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pic>
        <p:nvPicPr>
          <p:cNvPr id="27" name="Picture 3481"/>
          <p:cNvPicPr/>
          <p:nvPr/>
        </p:nvPicPr>
        <p:blipFill>
          <a:blip r:embed="rId17"/>
          <a:stretch>
            <a:fillRect/>
          </a:stretch>
        </p:blipFill>
        <p:spPr>
          <a:xfrm>
            <a:off x="9232877" y="1729771"/>
            <a:ext cx="2209165" cy="38036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270744" y="2484774"/>
            <a:ext cx="23590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MT"/>
              </a:rPr>
              <a:t>Always check: The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gradient with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respect to a variable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should have the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same shape as the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variable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70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  <p:pic>
        <p:nvPicPr>
          <p:cNvPr id="19" name="Picture 3068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004" y="3002339"/>
            <a:ext cx="427990" cy="185420"/>
          </a:xfrm>
          <a:prstGeom prst="rect">
            <a:avLst/>
          </a:prstGeom>
        </p:spPr>
      </p:pic>
      <p:pic>
        <p:nvPicPr>
          <p:cNvPr id="23" name="Picture 3199"/>
          <p:cNvPicPr/>
          <p:nvPr/>
        </p:nvPicPr>
        <p:blipFill>
          <a:blip r:embed="rId11"/>
          <a:stretch>
            <a:fillRect/>
          </a:stretch>
        </p:blipFill>
        <p:spPr>
          <a:xfrm>
            <a:off x="5810567" y="3105467"/>
            <a:ext cx="761365" cy="551815"/>
          </a:xfrm>
          <a:prstGeom prst="rect">
            <a:avLst/>
          </a:prstGeom>
        </p:spPr>
      </p:pic>
      <p:pic>
        <p:nvPicPr>
          <p:cNvPr id="25" name="Picture 3405"/>
          <p:cNvPicPr/>
          <p:nvPr/>
        </p:nvPicPr>
        <p:blipFill>
          <a:blip r:embed="rId12"/>
          <a:stretch>
            <a:fillRect/>
          </a:stretch>
        </p:blipFill>
        <p:spPr>
          <a:xfrm>
            <a:off x="1900802" y="2131024"/>
            <a:ext cx="1668780" cy="567055"/>
          </a:xfrm>
          <a:prstGeom prst="rect">
            <a:avLst/>
          </a:prstGeom>
        </p:spPr>
      </p:pic>
      <p:pic>
        <p:nvPicPr>
          <p:cNvPr id="28" name="Picture 3632"/>
          <p:cNvPicPr/>
          <p:nvPr/>
        </p:nvPicPr>
        <p:blipFill>
          <a:blip r:embed="rId13"/>
          <a:stretch>
            <a:fillRect/>
          </a:stretch>
        </p:blipFill>
        <p:spPr>
          <a:xfrm>
            <a:off x="7106285" y="3839464"/>
            <a:ext cx="1372870" cy="63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4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  <p:pic>
        <p:nvPicPr>
          <p:cNvPr id="19" name="Picture 3068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004" y="3002339"/>
            <a:ext cx="427990" cy="185420"/>
          </a:xfrm>
          <a:prstGeom prst="rect">
            <a:avLst/>
          </a:prstGeom>
        </p:spPr>
      </p:pic>
      <p:pic>
        <p:nvPicPr>
          <p:cNvPr id="23" name="Picture 3199"/>
          <p:cNvPicPr/>
          <p:nvPr/>
        </p:nvPicPr>
        <p:blipFill>
          <a:blip r:embed="rId11"/>
          <a:stretch>
            <a:fillRect/>
          </a:stretch>
        </p:blipFill>
        <p:spPr>
          <a:xfrm>
            <a:off x="5810567" y="3105467"/>
            <a:ext cx="761365" cy="551815"/>
          </a:xfrm>
          <a:prstGeom prst="rect">
            <a:avLst/>
          </a:prstGeom>
        </p:spPr>
      </p:pic>
      <p:pic>
        <p:nvPicPr>
          <p:cNvPr id="25" name="Picture 3405"/>
          <p:cNvPicPr/>
          <p:nvPr/>
        </p:nvPicPr>
        <p:blipFill>
          <a:blip r:embed="rId12"/>
          <a:stretch>
            <a:fillRect/>
          </a:stretch>
        </p:blipFill>
        <p:spPr>
          <a:xfrm>
            <a:off x="1900802" y="2131024"/>
            <a:ext cx="1668780" cy="567055"/>
          </a:xfrm>
          <a:prstGeom prst="rect">
            <a:avLst/>
          </a:prstGeom>
        </p:spPr>
      </p:pic>
      <p:pic>
        <p:nvPicPr>
          <p:cNvPr id="28" name="Picture 3632"/>
          <p:cNvPicPr/>
          <p:nvPr/>
        </p:nvPicPr>
        <p:blipFill>
          <a:blip r:embed="rId13"/>
          <a:stretch>
            <a:fillRect/>
          </a:stretch>
        </p:blipFill>
        <p:spPr>
          <a:xfrm>
            <a:off x="7106285" y="3839464"/>
            <a:ext cx="1372870" cy="635635"/>
          </a:xfrm>
          <a:prstGeom prst="rect">
            <a:avLst/>
          </a:prstGeom>
        </p:spPr>
      </p:pic>
      <p:pic>
        <p:nvPicPr>
          <p:cNvPr id="20" name="Picture 3697"/>
          <p:cNvPicPr/>
          <p:nvPr/>
        </p:nvPicPr>
        <p:blipFill>
          <a:blip r:embed="rId14"/>
          <a:stretch>
            <a:fillRect/>
          </a:stretch>
        </p:blipFill>
        <p:spPr>
          <a:xfrm>
            <a:off x="7120572" y="5414010"/>
            <a:ext cx="1815465" cy="608965"/>
          </a:xfrm>
          <a:prstGeom prst="rect">
            <a:avLst/>
          </a:prstGeom>
        </p:spPr>
      </p:pic>
      <p:pic>
        <p:nvPicPr>
          <p:cNvPr id="21" name="Picture 3700"/>
          <p:cNvPicPr/>
          <p:nvPr/>
        </p:nvPicPr>
        <p:blipFill>
          <a:blip r:embed="rId15"/>
          <a:stretch>
            <a:fillRect/>
          </a:stretch>
        </p:blipFill>
        <p:spPr>
          <a:xfrm>
            <a:off x="7105967" y="4683125"/>
            <a:ext cx="1920240" cy="63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6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6928"/>
          <p:cNvGrpSpPr/>
          <p:nvPr/>
        </p:nvGrpSpPr>
        <p:grpSpPr>
          <a:xfrm>
            <a:off x="1806892" y="1513522"/>
            <a:ext cx="7264039" cy="3830955"/>
            <a:chOff x="0" y="0"/>
            <a:chExt cx="7264123" cy="3831471"/>
          </a:xfrm>
        </p:grpSpPr>
        <p:pic>
          <p:nvPicPr>
            <p:cNvPr id="14" name="Picture 280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564363" y="203245"/>
              <a:ext cx="5699760" cy="2078736"/>
            </a:xfrm>
            <a:prstGeom prst="rect">
              <a:avLst/>
            </a:prstGeom>
          </p:spPr>
        </p:pic>
        <p:pic>
          <p:nvPicPr>
            <p:cNvPr id="15" name="Picture 295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32801"/>
              <a:ext cx="4352145" cy="1027600"/>
            </a:xfrm>
            <a:prstGeom prst="rect">
              <a:avLst/>
            </a:prstGeom>
          </p:spPr>
        </p:pic>
        <p:pic>
          <p:nvPicPr>
            <p:cNvPr id="16" name="Picture 295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20138"/>
              <a:ext cx="3265200" cy="311333"/>
            </a:xfrm>
            <a:prstGeom prst="rect">
              <a:avLst/>
            </a:prstGeom>
          </p:spPr>
        </p:pic>
        <p:pic>
          <p:nvPicPr>
            <p:cNvPr id="17" name="Picture 295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087350" y="1241438"/>
              <a:ext cx="654048" cy="552450"/>
            </a:xfrm>
            <a:prstGeom prst="rect">
              <a:avLst/>
            </a:prstGeom>
          </p:spPr>
        </p:pic>
        <p:pic>
          <p:nvPicPr>
            <p:cNvPr id="18" name="Picture 2959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388851" y="0"/>
              <a:ext cx="1352544" cy="552450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</a:t>
            </a:r>
            <a:r>
              <a:rPr lang="en-US" b="1" dirty="0" err="1"/>
              <a:t>vectorized</a:t>
            </a:r>
            <a:r>
              <a:rPr lang="en-US" b="1" dirty="0"/>
              <a:t> </a:t>
            </a:r>
            <a:r>
              <a:rPr lang="en-US" b="1" dirty="0" smtClean="0"/>
              <a:t>example:</a:t>
            </a:r>
            <a:endParaRPr lang="ru-RU" b="1" dirty="0"/>
          </a:p>
        </p:txBody>
      </p:sp>
      <p:pic>
        <p:nvPicPr>
          <p:cNvPr id="4" name="Picture 2847"/>
          <p:cNvPicPr/>
          <p:nvPr/>
        </p:nvPicPr>
        <p:blipFill>
          <a:blip r:embed="rId7"/>
          <a:stretch>
            <a:fillRect/>
          </a:stretch>
        </p:blipFill>
        <p:spPr>
          <a:xfrm>
            <a:off x="6262687" y="827881"/>
            <a:ext cx="5457825" cy="400050"/>
          </a:xfrm>
          <a:prstGeom prst="rect">
            <a:avLst/>
          </a:prstGeom>
        </p:spPr>
      </p:pic>
      <p:pic>
        <p:nvPicPr>
          <p:cNvPr id="10" name="Picture 3006"/>
          <p:cNvPicPr/>
          <p:nvPr/>
        </p:nvPicPr>
        <p:blipFill>
          <a:blip r:embed="rId8"/>
          <a:stretch>
            <a:fillRect/>
          </a:stretch>
        </p:blipFill>
        <p:spPr>
          <a:xfrm>
            <a:off x="5810567" y="2187257"/>
            <a:ext cx="761365" cy="551815"/>
          </a:xfrm>
          <a:prstGeom prst="rect">
            <a:avLst/>
          </a:prstGeom>
        </p:spPr>
      </p:pic>
      <p:pic>
        <p:nvPicPr>
          <p:cNvPr id="11" name="Picture 3009"/>
          <p:cNvPicPr/>
          <p:nvPr/>
        </p:nvPicPr>
        <p:blipFill>
          <a:blip r:embed="rId9"/>
          <a:stretch>
            <a:fillRect/>
          </a:stretch>
        </p:blipFill>
        <p:spPr>
          <a:xfrm>
            <a:off x="8096567" y="2580322"/>
            <a:ext cx="570865" cy="18542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59677" y="2065898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q</a:t>
            </a:r>
            <a:endParaRPr lang="ru-RU" i="1" dirty="0"/>
          </a:p>
        </p:txBody>
      </p:sp>
      <p:pic>
        <p:nvPicPr>
          <p:cNvPr id="19" name="Picture 3068"/>
          <p:cNvPicPr/>
          <p:nvPr/>
        </p:nvPicPr>
        <p:blipFill>
          <a:blip r:embed="rId10"/>
          <a:stretch>
            <a:fillRect/>
          </a:stretch>
        </p:blipFill>
        <p:spPr>
          <a:xfrm>
            <a:off x="8168004" y="3002339"/>
            <a:ext cx="427990" cy="185420"/>
          </a:xfrm>
          <a:prstGeom prst="rect">
            <a:avLst/>
          </a:prstGeom>
        </p:spPr>
      </p:pic>
      <p:pic>
        <p:nvPicPr>
          <p:cNvPr id="23" name="Picture 3199"/>
          <p:cNvPicPr/>
          <p:nvPr/>
        </p:nvPicPr>
        <p:blipFill>
          <a:blip r:embed="rId11"/>
          <a:stretch>
            <a:fillRect/>
          </a:stretch>
        </p:blipFill>
        <p:spPr>
          <a:xfrm>
            <a:off x="5810567" y="3105467"/>
            <a:ext cx="761365" cy="551815"/>
          </a:xfrm>
          <a:prstGeom prst="rect">
            <a:avLst/>
          </a:prstGeom>
        </p:spPr>
      </p:pic>
      <p:pic>
        <p:nvPicPr>
          <p:cNvPr id="25" name="Picture 3405"/>
          <p:cNvPicPr/>
          <p:nvPr/>
        </p:nvPicPr>
        <p:blipFill>
          <a:blip r:embed="rId12"/>
          <a:stretch>
            <a:fillRect/>
          </a:stretch>
        </p:blipFill>
        <p:spPr>
          <a:xfrm>
            <a:off x="1900802" y="2131024"/>
            <a:ext cx="1668780" cy="567055"/>
          </a:xfrm>
          <a:prstGeom prst="rect">
            <a:avLst/>
          </a:prstGeom>
        </p:spPr>
      </p:pic>
      <p:pic>
        <p:nvPicPr>
          <p:cNvPr id="28" name="Picture 3632"/>
          <p:cNvPicPr/>
          <p:nvPr/>
        </p:nvPicPr>
        <p:blipFill>
          <a:blip r:embed="rId13"/>
          <a:stretch>
            <a:fillRect/>
          </a:stretch>
        </p:blipFill>
        <p:spPr>
          <a:xfrm>
            <a:off x="7106285" y="3839464"/>
            <a:ext cx="1372870" cy="635635"/>
          </a:xfrm>
          <a:prstGeom prst="rect">
            <a:avLst/>
          </a:prstGeom>
        </p:spPr>
      </p:pic>
      <p:pic>
        <p:nvPicPr>
          <p:cNvPr id="20" name="Picture 3697"/>
          <p:cNvPicPr/>
          <p:nvPr/>
        </p:nvPicPr>
        <p:blipFill>
          <a:blip r:embed="rId14"/>
          <a:stretch>
            <a:fillRect/>
          </a:stretch>
        </p:blipFill>
        <p:spPr>
          <a:xfrm>
            <a:off x="7120572" y="5414010"/>
            <a:ext cx="1815465" cy="608965"/>
          </a:xfrm>
          <a:prstGeom prst="rect">
            <a:avLst/>
          </a:prstGeom>
        </p:spPr>
      </p:pic>
      <p:pic>
        <p:nvPicPr>
          <p:cNvPr id="21" name="Picture 3700"/>
          <p:cNvPicPr/>
          <p:nvPr/>
        </p:nvPicPr>
        <p:blipFill>
          <a:blip r:embed="rId15"/>
          <a:stretch>
            <a:fillRect/>
          </a:stretch>
        </p:blipFill>
        <p:spPr>
          <a:xfrm>
            <a:off x="7105967" y="4683125"/>
            <a:ext cx="1920240" cy="635635"/>
          </a:xfrm>
          <a:prstGeom prst="rect">
            <a:avLst/>
          </a:prstGeom>
        </p:spPr>
      </p:pic>
      <p:sp>
        <p:nvSpPr>
          <p:cNvPr id="22" name="Shape 30038"/>
          <p:cNvSpPr/>
          <p:nvPr/>
        </p:nvSpPr>
        <p:spPr>
          <a:xfrm>
            <a:off x="9061383" y="1716740"/>
            <a:ext cx="2467610" cy="708660"/>
          </a:xfrm>
          <a:custGeom>
            <a:avLst/>
            <a:gdLst/>
            <a:ahLst/>
            <a:cxnLst/>
            <a:rect l="0" t="0" r="0" b="0"/>
            <a:pathLst>
              <a:path w="2468300" h="708750">
                <a:moveTo>
                  <a:pt x="0" y="0"/>
                </a:moveTo>
                <a:lnTo>
                  <a:pt x="2468300" y="0"/>
                </a:lnTo>
                <a:lnTo>
                  <a:pt x="2468300" y="708750"/>
                </a:lnTo>
                <a:lnTo>
                  <a:pt x="0" y="708750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EEEEE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pic>
        <p:nvPicPr>
          <p:cNvPr id="24" name="Picture 3771"/>
          <p:cNvPicPr/>
          <p:nvPr/>
        </p:nvPicPr>
        <p:blipFill>
          <a:blip r:embed="rId16"/>
          <a:stretch>
            <a:fillRect/>
          </a:stretch>
        </p:blipFill>
        <p:spPr>
          <a:xfrm>
            <a:off x="9161713" y="1873585"/>
            <a:ext cx="2266315" cy="380365"/>
          </a:xfrm>
          <a:prstGeom prst="rect">
            <a:avLst/>
          </a:prstGeom>
        </p:spPr>
      </p:pic>
      <p:pic>
        <p:nvPicPr>
          <p:cNvPr id="26" name="Picture 3784"/>
          <p:cNvPicPr/>
          <p:nvPr/>
        </p:nvPicPr>
        <p:blipFill>
          <a:blip r:embed="rId17"/>
          <a:stretch>
            <a:fillRect/>
          </a:stretch>
        </p:blipFill>
        <p:spPr>
          <a:xfrm>
            <a:off x="2516117" y="3375612"/>
            <a:ext cx="1053465" cy="5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5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Modularized implementation: forward / backward API</a:t>
            </a:r>
            <a:endParaRPr lang="ru-RU" b="1" dirty="0"/>
          </a:p>
        </p:txBody>
      </p:sp>
      <p:pic>
        <p:nvPicPr>
          <p:cNvPr id="4" name="Picture 38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06" y="2284730"/>
            <a:ext cx="7059594" cy="388747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086298" y="1852126"/>
            <a:ext cx="5475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Graph (or Net) object </a:t>
            </a:r>
            <a:r>
              <a:rPr lang="en-US" sz="2400" i="1" dirty="0"/>
              <a:t>(rough </a:t>
            </a:r>
            <a:r>
              <a:rPr lang="en-US" sz="2400" i="1" dirty="0" err="1"/>
              <a:t>psuedo</a:t>
            </a:r>
            <a:r>
              <a:rPr lang="en-US" sz="2400" i="1" dirty="0"/>
              <a:t> code)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0" y="2819400"/>
            <a:ext cx="40164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0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Modularized implementation: forward / backward API</a:t>
            </a:r>
            <a:endParaRPr lang="ru-RU" b="1" dirty="0"/>
          </a:p>
        </p:txBody>
      </p:sp>
      <p:grpSp>
        <p:nvGrpSpPr>
          <p:cNvPr id="8" name="Group 27090"/>
          <p:cNvGrpSpPr>
            <a:grpSpLocks noChangeAspect="1"/>
          </p:cNvGrpSpPr>
          <p:nvPr/>
        </p:nvGrpSpPr>
        <p:grpSpPr>
          <a:xfrm>
            <a:off x="1918899" y="2021840"/>
            <a:ext cx="8672317" cy="4359910"/>
            <a:chOff x="358430" y="0"/>
            <a:chExt cx="6545296" cy="3290788"/>
          </a:xfrm>
        </p:grpSpPr>
        <p:pic>
          <p:nvPicPr>
            <p:cNvPr id="9" name="Picture 391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562975" y="0"/>
              <a:ext cx="4340751" cy="2390425"/>
            </a:xfrm>
            <a:prstGeom prst="rect">
              <a:avLst/>
            </a:prstGeom>
          </p:spPr>
        </p:pic>
        <p:sp>
          <p:nvSpPr>
            <p:cNvPr id="10" name="Shape 3914"/>
            <p:cNvSpPr/>
            <p:nvPr/>
          </p:nvSpPr>
          <p:spPr>
            <a:xfrm>
              <a:off x="4556543" y="1372332"/>
              <a:ext cx="1336819" cy="475869"/>
            </a:xfrm>
            <a:custGeom>
              <a:avLst/>
              <a:gdLst/>
              <a:ahLst/>
              <a:cxnLst/>
              <a:rect l="0" t="0" r="0" b="0"/>
              <a:pathLst>
                <a:path w="1336819" h="475869">
                  <a:moveTo>
                    <a:pt x="1336819" y="475869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3915"/>
            <p:cNvSpPr/>
            <p:nvPr/>
          </p:nvSpPr>
          <p:spPr>
            <a:xfrm>
              <a:off x="4475099" y="1342688"/>
              <a:ext cx="91997" cy="59287"/>
            </a:xfrm>
            <a:custGeom>
              <a:avLst/>
              <a:gdLst/>
              <a:ahLst/>
              <a:cxnLst/>
              <a:rect l="0" t="0" r="0" b="0"/>
              <a:pathLst>
                <a:path w="91997" h="59287">
                  <a:moveTo>
                    <a:pt x="91997" y="0"/>
                  </a:moveTo>
                  <a:lnTo>
                    <a:pt x="70893" y="59287"/>
                  </a:lnTo>
                  <a:lnTo>
                    <a:pt x="0" y="652"/>
                  </a:lnTo>
                  <a:lnTo>
                    <a:pt x="91997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000000"/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2" name="Picture 391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893363" y="1510063"/>
              <a:ext cx="466725" cy="676275"/>
            </a:xfrm>
            <a:prstGeom prst="rect">
              <a:avLst/>
            </a:prstGeom>
          </p:spPr>
        </p:pic>
        <p:sp>
          <p:nvSpPr>
            <p:cNvPr id="13" name="Shape 3919"/>
            <p:cNvSpPr/>
            <p:nvPr/>
          </p:nvSpPr>
          <p:spPr>
            <a:xfrm>
              <a:off x="5888600" y="1505300"/>
              <a:ext cx="476250" cy="685800"/>
            </a:xfrm>
            <a:custGeom>
              <a:avLst/>
              <a:gdLst/>
              <a:ahLst/>
              <a:cxnLst/>
              <a:rect l="0" t="0" r="0" b="0"/>
              <a:pathLst>
                <a:path w="476250" h="685800">
                  <a:moveTo>
                    <a:pt x="0" y="0"/>
                  </a:moveTo>
                  <a:lnTo>
                    <a:pt x="476250" y="0"/>
                  </a:lnTo>
                  <a:lnTo>
                    <a:pt x="476250" y="685800"/>
                  </a:lnTo>
                  <a:lnTo>
                    <a:pt x="0" y="6858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14" name="Picture 3922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330425" y="2638875"/>
              <a:ext cx="514350" cy="647150"/>
            </a:xfrm>
            <a:prstGeom prst="rect">
              <a:avLst/>
            </a:prstGeom>
          </p:spPr>
        </p:pic>
        <p:sp>
          <p:nvSpPr>
            <p:cNvPr id="15" name="Shape 3923"/>
            <p:cNvSpPr/>
            <p:nvPr/>
          </p:nvSpPr>
          <p:spPr>
            <a:xfrm>
              <a:off x="4325663" y="2634113"/>
              <a:ext cx="523875" cy="656675"/>
            </a:xfrm>
            <a:custGeom>
              <a:avLst/>
              <a:gdLst/>
              <a:ahLst/>
              <a:cxnLst/>
              <a:rect l="0" t="0" r="0" b="0"/>
              <a:pathLst>
                <a:path w="523875" h="656675">
                  <a:moveTo>
                    <a:pt x="0" y="0"/>
                  </a:moveTo>
                  <a:lnTo>
                    <a:pt x="523875" y="0"/>
                  </a:lnTo>
                  <a:lnTo>
                    <a:pt x="523875" y="656675"/>
                  </a:lnTo>
                  <a:lnTo>
                    <a:pt x="0" y="656675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3925"/>
            <p:cNvSpPr/>
            <p:nvPr/>
          </p:nvSpPr>
          <p:spPr>
            <a:xfrm>
              <a:off x="4193894" y="2302431"/>
              <a:ext cx="393706" cy="336444"/>
            </a:xfrm>
            <a:custGeom>
              <a:avLst/>
              <a:gdLst/>
              <a:ahLst/>
              <a:cxnLst/>
              <a:rect l="0" t="0" r="0" b="0"/>
              <a:pathLst>
                <a:path w="393706" h="336444">
                  <a:moveTo>
                    <a:pt x="393706" y="336444"/>
                  </a:moveTo>
                  <a:lnTo>
                    <a:pt x="0" y="0"/>
                  </a:lnTo>
                </a:path>
              </a:pathLst>
            </a:custGeom>
            <a:ln w="19050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7" name="Shape 3926"/>
            <p:cNvSpPr/>
            <p:nvPr/>
          </p:nvSpPr>
          <p:spPr>
            <a:xfrm>
              <a:off x="4128172" y="2246268"/>
              <a:ext cx="86164" cy="80084"/>
            </a:xfrm>
            <a:custGeom>
              <a:avLst/>
              <a:gdLst/>
              <a:ahLst/>
              <a:cxnLst/>
              <a:rect l="0" t="0" r="0" b="0"/>
              <a:pathLst>
                <a:path w="86164" h="80084">
                  <a:moveTo>
                    <a:pt x="0" y="0"/>
                  </a:moveTo>
                  <a:lnTo>
                    <a:pt x="86164" y="32243"/>
                  </a:lnTo>
                  <a:lnTo>
                    <a:pt x="45280" y="80084"/>
                  </a:lnTo>
                  <a:lnTo>
                    <a:pt x="0" y="0"/>
                  </a:lnTo>
                  <a:close/>
                </a:path>
              </a:pathLst>
            </a:custGeom>
            <a:ln w="19050" cap="flat">
              <a:miter lim="145716"/>
            </a:ln>
          </p:spPr>
          <p:style>
            <a:lnRef idx="1">
              <a:srgbClr val="000000"/>
            </a:lnRef>
            <a:fillRef idx="1">
              <a:srgbClr val="0000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3930"/>
            <p:cNvSpPr/>
            <p:nvPr/>
          </p:nvSpPr>
          <p:spPr>
            <a:xfrm>
              <a:off x="777875" y="818275"/>
              <a:ext cx="548700" cy="548700"/>
            </a:xfrm>
            <a:custGeom>
              <a:avLst/>
              <a:gdLst/>
              <a:ahLst/>
              <a:cxnLst/>
              <a:rect l="0" t="0" r="0" b="0"/>
              <a:pathLst>
                <a:path w="548700" h="548700">
                  <a:moveTo>
                    <a:pt x="0" y="274350"/>
                  </a:moveTo>
                  <a:lnTo>
                    <a:pt x="0" y="274350"/>
                  </a:lnTo>
                  <a:cubicBezTo>
                    <a:pt x="0" y="122831"/>
                    <a:pt x="122831" y="0"/>
                    <a:pt x="274350" y="0"/>
                  </a:cubicBezTo>
                  <a:lnTo>
                    <a:pt x="274350" y="0"/>
                  </a:lnTo>
                  <a:cubicBezTo>
                    <a:pt x="347112" y="0"/>
                    <a:pt x="416894" y="28905"/>
                    <a:pt x="468345" y="80355"/>
                  </a:cubicBezTo>
                  <a:cubicBezTo>
                    <a:pt x="519795" y="131806"/>
                    <a:pt x="548700" y="201588"/>
                    <a:pt x="548700" y="274350"/>
                  </a:cubicBezTo>
                  <a:lnTo>
                    <a:pt x="548700" y="274350"/>
                  </a:lnTo>
                  <a:cubicBezTo>
                    <a:pt x="548700" y="425869"/>
                    <a:pt x="425869" y="548700"/>
                    <a:pt x="274350" y="548700"/>
                  </a:cubicBezTo>
                  <a:lnTo>
                    <a:pt x="274350" y="548700"/>
                  </a:lnTo>
                  <a:cubicBezTo>
                    <a:pt x="122831" y="548700"/>
                    <a:pt x="0" y="425869"/>
                    <a:pt x="0" y="274350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3932"/>
            <p:cNvSpPr/>
            <p:nvPr/>
          </p:nvSpPr>
          <p:spPr>
            <a:xfrm>
              <a:off x="429530" y="576431"/>
              <a:ext cx="383015" cy="287864"/>
            </a:xfrm>
            <a:custGeom>
              <a:avLst/>
              <a:gdLst/>
              <a:ahLst/>
              <a:cxnLst/>
              <a:rect l="0" t="0" r="0" b="0"/>
              <a:pathLst>
                <a:path w="383015" h="287864">
                  <a:moveTo>
                    <a:pt x="0" y="0"/>
                  </a:moveTo>
                  <a:lnTo>
                    <a:pt x="383015" y="287864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3933"/>
            <p:cNvSpPr/>
            <p:nvPr/>
          </p:nvSpPr>
          <p:spPr>
            <a:xfrm>
              <a:off x="803092" y="851718"/>
              <a:ext cx="44007" cy="38547"/>
            </a:xfrm>
            <a:custGeom>
              <a:avLst/>
              <a:gdLst/>
              <a:ahLst/>
              <a:cxnLst/>
              <a:rect l="0" t="0" r="0" b="0"/>
              <a:pathLst>
                <a:path w="44007" h="38547">
                  <a:moveTo>
                    <a:pt x="18905" y="0"/>
                  </a:moveTo>
                  <a:lnTo>
                    <a:pt x="44007" y="38547"/>
                  </a:lnTo>
                  <a:lnTo>
                    <a:pt x="0" y="25153"/>
                  </a:lnTo>
                  <a:lnTo>
                    <a:pt x="18905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3935"/>
            <p:cNvSpPr/>
            <p:nvPr/>
          </p:nvSpPr>
          <p:spPr>
            <a:xfrm>
              <a:off x="358430" y="1315486"/>
              <a:ext cx="450476" cy="263634"/>
            </a:xfrm>
            <a:custGeom>
              <a:avLst/>
              <a:gdLst/>
              <a:ahLst/>
              <a:cxnLst/>
              <a:rect l="0" t="0" r="0" b="0"/>
              <a:pathLst>
                <a:path w="450476" h="263634">
                  <a:moveTo>
                    <a:pt x="0" y="263634"/>
                  </a:moveTo>
                  <a:lnTo>
                    <a:pt x="450476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3936"/>
            <p:cNvSpPr/>
            <p:nvPr/>
          </p:nvSpPr>
          <p:spPr>
            <a:xfrm>
              <a:off x="800960" y="1293653"/>
              <a:ext cx="45253" cy="35411"/>
            </a:xfrm>
            <a:custGeom>
              <a:avLst/>
              <a:gdLst/>
              <a:ahLst/>
              <a:cxnLst/>
              <a:rect l="0" t="0" r="0" b="0"/>
              <a:pathLst>
                <a:path w="45253" h="35411">
                  <a:moveTo>
                    <a:pt x="45253" y="0"/>
                  </a:moveTo>
                  <a:lnTo>
                    <a:pt x="15893" y="35411"/>
                  </a:lnTo>
                  <a:lnTo>
                    <a:pt x="0" y="8254"/>
                  </a:lnTo>
                  <a:lnTo>
                    <a:pt x="45253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Rectangle 3941"/>
            <p:cNvSpPr/>
            <p:nvPr/>
          </p:nvSpPr>
          <p:spPr>
            <a:xfrm>
              <a:off x="557850" y="339631"/>
              <a:ext cx="202692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x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3943"/>
            <p:cNvSpPr/>
            <p:nvPr/>
          </p:nvSpPr>
          <p:spPr>
            <a:xfrm>
              <a:off x="574075" y="1500656"/>
              <a:ext cx="202692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y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7065"/>
            <p:cNvSpPr/>
            <p:nvPr/>
          </p:nvSpPr>
          <p:spPr>
            <a:xfrm>
              <a:off x="1624400" y="721581"/>
              <a:ext cx="202692" cy="297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>
                  <a:solidFill>
                    <a:srgbClr val="000000"/>
                  </a:solidFill>
                  <a:effectLst/>
                  <a:uFill>
                    <a:solidFill>
                      <a:srgbClr val="595959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z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3947"/>
            <p:cNvSpPr/>
            <p:nvPr/>
          </p:nvSpPr>
          <p:spPr>
            <a:xfrm>
              <a:off x="963775" y="953451"/>
              <a:ext cx="197118" cy="56611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3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*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71057" y="4762315"/>
            <a:ext cx="230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</a:t>
            </a:r>
            <a:r>
              <a:rPr lang="en-US" sz="2400" dirty="0" err="1" smtClean="0"/>
              <a:t>x,y,z</a:t>
            </a:r>
            <a:r>
              <a:rPr lang="en-US" sz="2400" dirty="0" smtClean="0"/>
              <a:t> are scalars)</a:t>
            </a:r>
            <a:endParaRPr lang="ru-RU" sz="2400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3201662" y="3476625"/>
            <a:ext cx="770263" cy="9525"/>
          </a:xfrm>
          <a:prstGeom prst="straightConnector1">
            <a:avLst/>
          </a:prstGeom>
          <a:ln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7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Modularized implementation: forward / backward API</a:t>
            </a:r>
            <a:endParaRPr lang="ru-RU" b="1" dirty="0"/>
          </a:p>
        </p:txBody>
      </p:sp>
      <p:grpSp>
        <p:nvGrpSpPr>
          <p:cNvPr id="8" name="Group 27090"/>
          <p:cNvGrpSpPr>
            <a:grpSpLocks noChangeAspect="1"/>
          </p:cNvGrpSpPr>
          <p:nvPr/>
        </p:nvGrpSpPr>
        <p:grpSpPr>
          <a:xfrm>
            <a:off x="1918899" y="2471811"/>
            <a:ext cx="1945932" cy="2138249"/>
            <a:chOff x="358430" y="339631"/>
            <a:chExt cx="1468662" cy="1613915"/>
          </a:xfrm>
        </p:grpSpPr>
        <p:sp>
          <p:nvSpPr>
            <p:cNvPr id="21" name="Shape 3930"/>
            <p:cNvSpPr/>
            <p:nvPr/>
          </p:nvSpPr>
          <p:spPr>
            <a:xfrm>
              <a:off x="777875" y="818275"/>
              <a:ext cx="548700" cy="548700"/>
            </a:xfrm>
            <a:custGeom>
              <a:avLst/>
              <a:gdLst/>
              <a:ahLst/>
              <a:cxnLst/>
              <a:rect l="0" t="0" r="0" b="0"/>
              <a:pathLst>
                <a:path w="548700" h="548700">
                  <a:moveTo>
                    <a:pt x="0" y="274350"/>
                  </a:moveTo>
                  <a:lnTo>
                    <a:pt x="0" y="274350"/>
                  </a:lnTo>
                  <a:cubicBezTo>
                    <a:pt x="0" y="122831"/>
                    <a:pt x="122831" y="0"/>
                    <a:pt x="274350" y="0"/>
                  </a:cubicBezTo>
                  <a:lnTo>
                    <a:pt x="274350" y="0"/>
                  </a:lnTo>
                  <a:cubicBezTo>
                    <a:pt x="347112" y="0"/>
                    <a:pt x="416894" y="28905"/>
                    <a:pt x="468345" y="80355"/>
                  </a:cubicBezTo>
                  <a:cubicBezTo>
                    <a:pt x="519795" y="131806"/>
                    <a:pt x="548700" y="201588"/>
                    <a:pt x="548700" y="274350"/>
                  </a:cubicBezTo>
                  <a:lnTo>
                    <a:pt x="548700" y="274350"/>
                  </a:lnTo>
                  <a:cubicBezTo>
                    <a:pt x="548700" y="425869"/>
                    <a:pt x="425869" y="548700"/>
                    <a:pt x="274350" y="548700"/>
                  </a:cubicBezTo>
                  <a:lnTo>
                    <a:pt x="274350" y="548700"/>
                  </a:lnTo>
                  <a:cubicBezTo>
                    <a:pt x="122831" y="548700"/>
                    <a:pt x="0" y="425869"/>
                    <a:pt x="0" y="274350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3932"/>
            <p:cNvSpPr/>
            <p:nvPr/>
          </p:nvSpPr>
          <p:spPr>
            <a:xfrm>
              <a:off x="429530" y="576431"/>
              <a:ext cx="383015" cy="287864"/>
            </a:xfrm>
            <a:custGeom>
              <a:avLst/>
              <a:gdLst/>
              <a:ahLst/>
              <a:cxnLst/>
              <a:rect l="0" t="0" r="0" b="0"/>
              <a:pathLst>
                <a:path w="383015" h="287864">
                  <a:moveTo>
                    <a:pt x="0" y="0"/>
                  </a:moveTo>
                  <a:lnTo>
                    <a:pt x="383015" y="287864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3933"/>
            <p:cNvSpPr/>
            <p:nvPr/>
          </p:nvSpPr>
          <p:spPr>
            <a:xfrm>
              <a:off x="803092" y="851718"/>
              <a:ext cx="44007" cy="38547"/>
            </a:xfrm>
            <a:custGeom>
              <a:avLst/>
              <a:gdLst/>
              <a:ahLst/>
              <a:cxnLst/>
              <a:rect l="0" t="0" r="0" b="0"/>
              <a:pathLst>
                <a:path w="44007" h="38547">
                  <a:moveTo>
                    <a:pt x="18905" y="0"/>
                  </a:moveTo>
                  <a:lnTo>
                    <a:pt x="44007" y="38547"/>
                  </a:lnTo>
                  <a:lnTo>
                    <a:pt x="0" y="25153"/>
                  </a:lnTo>
                  <a:lnTo>
                    <a:pt x="18905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3935"/>
            <p:cNvSpPr/>
            <p:nvPr/>
          </p:nvSpPr>
          <p:spPr>
            <a:xfrm>
              <a:off x="358430" y="1315486"/>
              <a:ext cx="450476" cy="263634"/>
            </a:xfrm>
            <a:custGeom>
              <a:avLst/>
              <a:gdLst/>
              <a:ahLst/>
              <a:cxnLst/>
              <a:rect l="0" t="0" r="0" b="0"/>
              <a:pathLst>
                <a:path w="450476" h="263634">
                  <a:moveTo>
                    <a:pt x="0" y="263634"/>
                  </a:moveTo>
                  <a:lnTo>
                    <a:pt x="450476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3936"/>
            <p:cNvSpPr/>
            <p:nvPr/>
          </p:nvSpPr>
          <p:spPr>
            <a:xfrm>
              <a:off x="800960" y="1293653"/>
              <a:ext cx="45253" cy="35411"/>
            </a:xfrm>
            <a:custGeom>
              <a:avLst/>
              <a:gdLst/>
              <a:ahLst/>
              <a:cxnLst/>
              <a:rect l="0" t="0" r="0" b="0"/>
              <a:pathLst>
                <a:path w="45253" h="35411">
                  <a:moveTo>
                    <a:pt x="45253" y="0"/>
                  </a:moveTo>
                  <a:lnTo>
                    <a:pt x="15893" y="35411"/>
                  </a:lnTo>
                  <a:lnTo>
                    <a:pt x="0" y="8254"/>
                  </a:lnTo>
                  <a:lnTo>
                    <a:pt x="45253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7" name="Rectangle 3941"/>
            <p:cNvSpPr/>
            <p:nvPr/>
          </p:nvSpPr>
          <p:spPr>
            <a:xfrm>
              <a:off x="557850" y="339631"/>
              <a:ext cx="202692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x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3943"/>
            <p:cNvSpPr/>
            <p:nvPr/>
          </p:nvSpPr>
          <p:spPr>
            <a:xfrm>
              <a:off x="574075" y="1500656"/>
              <a:ext cx="202692" cy="4528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y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7065"/>
            <p:cNvSpPr/>
            <p:nvPr/>
          </p:nvSpPr>
          <p:spPr>
            <a:xfrm>
              <a:off x="1624400" y="721581"/>
              <a:ext cx="202692" cy="297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400" dirty="0">
                  <a:solidFill>
                    <a:srgbClr val="000000"/>
                  </a:solidFill>
                  <a:effectLst/>
                  <a:uFill>
                    <a:solidFill>
                      <a:srgbClr val="595959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z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3947"/>
            <p:cNvSpPr/>
            <p:nvPr/>
          </p:nvSpPr>
          <p:spPr>
            <a:xfrm>
              <a:off x="963775" y="953451"/>
              <a:ext cx="197118" cy="56611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3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*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71057" y="4762315"/>
            <a:ext cx="230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</a:t>
            </a:r>
            <a:r>
              <a:rPr lang="en-US" sz="2400" dirty="0" err="1" smtClean="0"/>
              <a:t>x,y,z</a:t>
            </a:r>
            <a:r>
              <a:rPr lang="en-US" sz="2400" dirty="0" smtClean="0"/>
              <a:t> are scalars)</a:t>
            </a:r>
            <a:endParaRPr lang="ru-RU" sz="2400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>
            <a:off x="3201662" y="3476625"/>
            <a:ext cx="770263" cy="9525"/>
          </a:xfrm>
          <a:prstGeom prst="straightConnector1">
            <a:avLst/>
          </a:prstGeom>
          <a:ln>
            <a:solidFill>
              <a:srgbClr val="5E5E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9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49" y="1935858"/>
            <a:ext cx="7882438" cy="3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4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b="1" dirty="0" err="1"/>
              <a:t>Caffe</a:t>
            </a:r>
            <a:r>
              <a:rPr lang="en-US" b="1" dirty="0"/>
              <a:t> layers</a:t>
            </a:r>
            <a:endParaRPr lang="ru-RU" b="1" dirty="0"/>
          </a:p>
        </p:txBody>
      </p:sp>
      <p:pic>
        <p:nvPicPr>
          <p:cNvPr id="5" name="Picture 4014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15385" cy="4429071"/>
          </a:xfrm>
          <a:prstGeom prst="rect">
            <a:avLst/>
          </a:prstGeom>
        </p:spPr>
      </p:pic>
      <p:pic>
        <p:nvPicPr>
          <p:cNvPr id="7" name="Picture 27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72" y="1092173"/>
            <a:ext cx="3971431" cy="2827519"/>
          </a:xfrm>
          <a:prstGeom prst="rect">
            <a:avLst/>
          </a:prstGeom>
        </p:spPr>
      </p:pic>
      <p:pic>
        <p:nvPicPr>
          <p:cNvPr id="8" name="Picture 27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485" y="4099560"/>
            <a:ext cx="1720802" cy="2294656"/>
          </a:xfrm>
          <a:prstGeom prst="rect">
            <a:avLst/>
          </a:prstGeom>
        </p:spPr>
      </p:pic>
      <p:pic>
        <p:nvPicPr>
          <p:cNvPr id="9" name="Picture 27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458" y="4099560"/>
            <a:ext cx="1330642" cy="22946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0" y="3124200"/>
            <a:ext cx="552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=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9085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Caffe</a:t>
            </a:r>
            <a:r>
              <a:rPr lang="en-US" b="1" dirty="0"/>
              <a:t> Sigmoid Layer</a:t>
            </a:r>
            <a:endParaRPr lang="ru-RU" b="1" dirty="0"/>
          </a:p>
        </p:txBody>
      </p:sp>
      <p:grpSp>
        <p:nvGrpSpPr>
          <p:cNvPr id="4" name="Group 27192"/>
          <p:cNvGrpSpPr>
            <a:grpSpLocks noChangeAspect="1"/>
          </p:cNvGrpSpPr>
          <p:nvPr/>
        </p:nvGrpSpPr>
        <p:grpSpPr>
          <a:xfrm>
            <a:off x="838200" y="1523682"/>
            <a:ext cx="11567758" cy="5134293"/>
            <a:chOff x="0" y="0"/>
            <a:chExt cx="9272405" cy="4115486"/>
          </a:xfrm>
        </p:grpSpPr>
        <p:pic>
          <p:nvPicPr>
            <p:cNvPr id="5" name="Picture 4040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776225" cy="4115486"/>
            </a:xfrm>
            <a:prstGeom prst="rect">
              <a:avLst/>
            </a:prstGeom>
          </p:spPr>
        </p:pic>
        <p:pic>
          <p:nvPicPr>
            <p:cNvPr id="6" name="Picture 404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141625" y="1167750"/>
              <a:ext cx="1581150" cy="619125"/>
            </a:xfrm>
            <a:prstGeom prst="rect">
              <a:avLst/>
            </a:prstGeom>
          </p:spPr>
        </p:pic>
        <p:sp>
          <p:nvSpPr>
            <p:cNvPr id="7" name="Shape 4044"/>
            <p:cNvSpPr/>
            <p:nvPr/>
          </p:nvSpPr>
          <p:spPr>
            <a:xfrm>
              <a:off x="4136863" y="1162988"/>
              <a:ext cx="1590675" cy="628650"/>
            </a:xfrm>
            <a:custGeom>
              <a:avLst/>
              <a:gdLst/>
              <a:ahLst/>
              <a:cxnLst/>
              <a:rect l="0" t="0" r="0" b="0"/>
              <a:pathLst>
                <a:path w="1590675" h="628650">
                  <a:moveTo>
                    <a:pt x="0" y="0"/>
                  </a:moveTo>
                  <a:lnTo>
                    <a:pt x="1590675" y="0"/>
                  </a:lnTo>
                  <a:lnTo>
                    <a:pt x="1590675" y="628650"/>
                  </a:lnTo>
                  <a:lnTo>
                    <a:pt x="0" y="6286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pic>
          <p:nvPicPr>
            <p:cNvPr id="8" name="Picture 2807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074242" y="2568617"/>
              <a:ext cx="1581912" cy="658368"/>
            </a:xfrm>
            <a:prstGeom prst="rect">
              <a:avLst/>
            </a:prstGeom>
          </p:spPr>
        </p:pic>
        <p:sp>
          <p:nvSpPr>
            <p:cNvPr id="9" name="Shape 4048"/>
            <p:cNvSpPr/>
            <p:nvPr/>
          </p:nvSpPr>
          <p:spPr>
            <a:xfrm>
              <a:off x="4071664" y="2566012"/>
              <a:ext cx="1590675" cy="666750"/>
            </a:xfrm>
            <a:custGeom>
              <a:avLst/>
              <a:gdLst/>
              <a:ahLst/>
              <a:cxnLst/>
              <a:rect l="0" t="0" r="0" b="0"/>
              <a:pathLst>
                <a:path w="1590675" h="666750">
                  <a:moveTo>
                    <a:pt x="0" y="0"/>
                  </a:moveTo>
                  <a:lnTo>
                    <a:pt x="1590675" y="0"/>
                  </a:lnTo>
                  <a:lnTo>
                    <a:pt x="1590675" y="666750"/>
                  </a:lnTo>
                  <a:lnTo>
                    <a:pt x="0" y="6667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4050"/>
            <p:cNvSpPr/>
            <p:nvPr/>
          </p:nvSpPr>
          <p:spPr>
            <a:xfrm>
              <a:off x="135575" y="552950"/>
              <a:ext cx="2680200" cy="1404900"/>
            </a:xfrm>
            <a:custGeom>
              <a:avLst/>
              <a:gdLst/>
              <a:ahLst/>
              <a:cxnLst/>
              <a:rect l="0" t="0" r="0" b="0"/>
              <a:pathLst>
                <a:path w="2680200" h="1404900">
                  <a:moveTo>
                    <a:pt x="0" y="0"/>
                  </a:moveTo>
                  <a:lnTo>
                    <a:pt x="2680200" y="0"/>
                  </a:lnTo>
                  <a:lnTo>
                    <a:pt x="2680200" y="1404900"/>
                  </a:lnTo>
                  <a:lnTo>
                    <a:pt x="0" y="14049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4052"/>
            <p:cNvSpPr/>
            <p:nvPr/>
          </p:nvSpPr>
          <p:spPr>
            <a:xfrm>
              <a:off x="135575" y="1999225"/>
              <a:ext cx="2680200" cy="1372200"/>
            </a:xfrm>
            <a:custGeom>
              <a:avLst/>
              <a:gdLst/>
              <a:ahLst/>
              <a:cxnLst/>
              <a:rect l="0" t="0" r="0" b="0"/>
              <a:pathLst>
                <a:path w="2680200" h="1372200">
                  <a:moveTo>
                    <a:pt x="0" y="0"/>
                  </a:moveTo>
                  <a:lnTo>
                    <a:pt x="2680200" y="0"/>
                  </a:lnTo>
                  <a:lnTo>
                    <a:pt x="2680200" y="1372200"/>
                  </a:lnTo>
                  <a:lnTo>
                    <a:pt x="0" y="13722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4054"/>
            <p:cNvSpPr/>
            <p:nvPr/>
          </p:nvSpPr>
          <p:spPr>
            <a:xfrm>
              <a:off x="2601593" y="2899387"/>
              <a:ext cx="1474833" cy="118137"/>
            </a:xfrm>
            <a:custGeom>
              <a:avLst/>
              <a:gdLst/>
              <a:ahLst/>
              <a:cxnLst/>
              <a:rect l="0" t="0" r="0" b="0"/>
              <a:pathLst>
                <a:path w="1474833" h="118137">
                  <a:moveTo>
                    <a:pt x="1474833" y="0"/>
                  </a:moveTo>
                  <a:lnTo>
                    <a:pt x="0" y="118137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4055"/>
            <p:cNvSpPr/>
            <p:nvPr/>
          </p:nvSpPr>
          <p:spPr>
            <a:xfrm>
              <a:off x="2558506" y="3001842"/>
              <a:ext cx="44343" cy="31365"/>
            </a:xfrm>
            <a:custGeom>
              <a:avLst/>
              <a:gdLst/>
              <a:ahLst/>
              <a:cxnLst/>
              <a:rect l="0" t="0" r="0" b="0"/>
              <a:pathLst>
                <a:path w="44343" h="31365">
                  <a:moveTo>
                    <a:pt x="41831" y="0"/>
                  </a:moveTo>
                  <a:lnTo>
                    <a:pt x="44343" y="31365"/>
                  </a:lnTo>
                  <a:lnTo>
                    <a:pt x="0" y="19134"/>
                  </a:lnTo>
                  <a:lnTo>
                    <a:pt x="41831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4057"/>
            <p:cNvSpPr/>
            <p:nvPr/>
          </p:nvSpPr>
          <p:spPr>
            <a:xfrm>
              <a:off x="1812634" y="1477313"/>
              <a:ext cx="2328991" cy="214655"/>
            </a:xfrm>
            <a:custGeom>
              <a:avLst/>
              <a:gdLst/>
              <a:ahLst/>
              <a:cxnLst/>
              <a:rect l="0" t="0" r="0" b="0"/>
              <a:pathLst>
                <a:path w="2328991" h="214655">
                  <a:moveTo>
                    <a:pt x="2328991" y="0"/>
                  </a:moveTo>
                  <a:lnTo>
                    <a:pt x="0" y="214655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4058"/>
            <p:cNvSpPr/>
            <p:nvPr/>
          </p:nvSpPr>
          <p:spPr>
            <a:xfrm>
              <a:off x="1769591" y="1676301"/>
              <a:ext cx="44487" cy="31333"/>
            </a:xfrm>
            <a:custGeom>
              <a:avLst/>
              <a:gdLst/>
              <a:ahLst/>
              <a:cxnLst/>
              <a:rect l="0" t="0" r="0" b="0"/>
              <a:pathLst>
                <a:path w="44487" h="31333">
                  <a:moveTo>
                    <a:pt x="41599" y="0"/>
                  </a:moveTo>
                  <a:lnTo>
                    <a:pt x="44487" y="31333"/>
                  </a:lnTo>
                  <a:lnTo>
                    <a:pt x="0" y="19633"/>
                  </a:lnTo>
                  <a:lnTo>
                    <a:pt x="41599" y="0"/>
                  </a:lnTo>
                  <a:close/>
                </a:path>
              </a:pathLst>
            </a:custGeom>
            <a:ln w="9525" cap="flat">
              <a:miter lim="145716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Rectangle 4060"/>
            <p:cNvSpPr/>
            <p:nvPr/>
          </p:nvSpPr>
          <p:spPr>
            <a:xfrm>
              <a:off x="5743300" y="2729566"/>
              <a:ext cx="3529105" cy="41514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2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* top_diff  (chain rule)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Прямоугольник 17"/>
          <p:cNvSpPr/>
          <p:nvPr/>
        </p:nvSpPr>
        <p:spPr>
          <a:xfrm>
            <a:off x="6096000" y="2267089"/>
            <a:ext cx="1553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forward()</a:t>
            </a:r>
            <a:endParaRPr lang="ru-RU" sz="2800" dirty="0">
              <a:solidFill>
                <a:srgbClr val="0000FF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131041" y="4117385"/>
            <a:ext cx="1812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backward()</a:t>
            </a:r>
            <a:endParaRPr lang="ru-RU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5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2046</TotalTime>
  <Words>2535</Words>
  <Application>Microsoft Office PowerPoint</Application>
  <PresentationFormat>Широкоэкранный</PresentationFormat>
  <Paragraphs>852</Paragraphs>
  <Slides>118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118</vt:i4>
      </vt:variant>
    </vt:vector>
  </HeadingPairs>
  <TitlesOfParts>
    <vt:vector size="126" baseType="lpstr">
      <vt:lpstr>Arial</vt:lpstr>
      <vt:lpstr>Arial-BoldMT</vt:lpstr>
      <vt:lpstr>ArialMT</vt:lpstr>
      <vt:lpstr>Calibri</vt:lpstr>
      <vt:lpstr>Calibri Light</vt:lpstr>
      <vt:lpstr>Cambria Math</vt:lpstr>
      <vt:lpstr>Courier New</vt:lpstr>
      <vt:lpstr>Тема Office</vt:lpstr>
      <vt:lpstr>Lecture 3: Backpropagation and Neural Networks</vt:lpstr>
      <vt:lpstr>Recall from last time: Linear Classifier</vt:lpstr>
      <vt:lpstr>Recall from last time: Linear classifier interpretation</vt:lpstr>
      <vt:lpstr>Recall from last time: Loss functions</vt:lpstr>
      <vt:lpstr>Recall from last time: Regularization</vt:lpstr>
      <vt:lpstr>Optimization</vt:lpstr>
      <vt:lpstr>Optimization</vt:lpstr>
      <vt:lpstr>Strategy #1: A first very bad idea solution: Random search</vt:lpstr>
      <vt:lpstr>Презентация PowerPoint</vt:lpstr>
      <vt:lpstr>Strategy #2: Follow the slope</vt:lpstr>
      <vt:lpstr>Strategy #2: Follow the slope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Can we do better?</vt:lpstr>
      <vt:lpstr>Can we do better?</vt:lpstr>
      <vt:lpstr>Can we do better?</vt:lpstr>
      <vt:lpstr>Презентация PowerPoint</vt:lpstr>
      <vt:lpstr>Recap</vt:lpstr>
      <vt:lpstr>Gradient Descent</vt:lpstr>
      <vt:lpstr>Презентация PowerPoint</vt:lpstr>
      <vt:lpstr>Stochastic Gradient Descent (SGD)</vt:lpstr>
      <vt:lpstr>Презентация PowerPoint</vt:lpstr>
      <vt:lpstr>Презентация PowerPoint</vt:lpstr>
      <vt:lpstr>Stochastic Gradient Descent (SGD)</vt:lpstr>
      <vt:lpstr>Презентация PowerPoint</vt:lpstr>
      <vt:lpstr>Interactive Web Demo time....</vt:lpstr>
      <vt:lpstr>Computational graphs</vt:lpstr>
      <vt:lpstr>Convolutional Network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Backpropagation: a simple example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Another example:</vt:lpstr>
      <vt:lpstr>Презентация PowerPoint</vt:lpstr>
      <vt:lpstr>Презентация PowerPoint</vt:lpstr>
      <vt:lpstr>Patterns in backward flow</vt:lpstr>
      <vt:lpstr>Patterns in backward flow</vt:lpstr>
      <vt:lpstr>Patterns in backward flow</vt:lpstr>
      <vt:lpstr>Patterns in backward flow</vt:lpstr>
      <vt:lpstr>Patterns in backward flow</vt:lpstr>
      <vt:lpstr>Gradients in branches (shared variables)</vt:lpstr>
      <vt:lpstr>Gradients for vectorized code</vt:lpstr>
      <vt:lpstr>Vectorized operations</vt:lpstr>
      <vt:lpstr>Vectorized operations</vt:lpstr>
      <vt:lpstr>Vectorized operations</vt:lpstr>
      <vt:lpstr>Vectorized operations</vt:lpstr>
      <vt:lpstr>Vectorized operations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A vectorized example:</vt:lpstr>
      <vt:lpstr>Modularized implementation: forward / backward API</vt:lpstr>
      <vt:lpstr>Modularized implementation: forward / backward API</vt:lpstr>
      <vt:lpstr>Modularized implementation: forward / backward API</vt:lpstr>
      <vt:lpstr>Example: Caffe layers</vt:lpstr>
      <vt:lpstr>Caffe Sigmoid Layer</vt:lpstr>
      <vt:lpstr>Backpropagation summary</vt:lpstr>
      <vt:lpstr>Neural Networks</vt:lpstr>
      <vt:lpstr>Neural networks: without the brain stuff</vt:lpstr>
      <vt:lpstr>Neural networks: without the brain stuff</vt:lpstr>
      <vt:lpstr>Neural networks: without the brain stuff</vt:lpstr>
      <vt:lpstr>Neural networks: without the brain stuff</vt:lpstr>
      <vt:lpstr>Neural networks: without the brain stuff</vt:lpstr>
      <vt:lpstr>Full implementation of training a 2-layer Neural Network needs ~20 lines:</vt:lpstr>
      <vt:lpstr>Biological neuron and artificial neuron</vt:lpstr>
      <vt:lpstr>Презентация PowerPoint</vt:lpstr>
      <vt:lpstr>Презентация PowerPoint</vt:lpstr>
      <vt:lpstr>Презентация PowerPoint</vt:lpstr>
      <vt:lpstr>Презентация PowerPoint</vt:lpstr>
      <vt:lpstr>Be very careful with your brain analogies!</vt:lpstr>
      <vt:lpstr>Activation functions</vt:lpstr>
      <vt:lpstr>Neural networks: Architectures</vt:lpstr>
      <vt:lpstr>Example feed-forward computation of a neural network</vt:lpstr>
      <vt:lpstr>Demo time</vt:lpstr>
      <vt:lpstr>Summary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Computer vision</dc:title>
  <dc:creator>dyashuni</dc:creator>
  <cp:lastModifiedBy>dyashuni</cp:lastModifiedBy>
  <cp:revision>234</cp:revision>
  <dcterms:created xsi:type="dcterms:W3CDTF">2017-07-14T19:48:44Z</dcterms:created>
  <dcterms:modified xsi:type="dcterms:W3CDTF">2017-08-05T17:35:46Z</dcterms:modified>
</cp:coreProperties>
</file>